
<file path=[Content_Types].xml><?xml version="1.0" encoding="utf-8"?>
<Types xmlns="http://schemas.openxmlformats.org/package/2006/content-types">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19.xml"/>
  <Override ContentType="application/vnd.openxmlformats-officedocument.presentationml.slideLayout+xml" PartName="/ppt/slideLayouts/slideLayout7.xml"/>
  <Override ContentType="application/vnd.openxmlformats-officedocument.presentationml.slideLayout+xml" PartName="/ppt/slideLayouts/slideLayout8.xml"/>
  <Default ContentType="image/png" Extension="png"/>
  <Override ContentType="application/vnd.openxmlformats-officedocument.presentationml.slideMaster+xml" PartName="/ppt/slideMasters/slideMaster1.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presProps+xml" PartName="/ppt/presProps.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theme+xml" PartName="/ppt/theme/theme1.xml"/>
  <Override ContentType="application/vnd.openxmlformats-officedocument.presentationml.slideLayout+xml" PartName="/ppt/slideLayouts/slideLayout2.xml"/>
  <Override ContentType="application/vnd.openxmlformats-officedocument.presentationml.slideLayout+xml" PartName="/ppt/slideLayouts/slideLayout3.xml"/>
  <Default ContentType="image/jpeg" Extension="jpeg"/>
  <Default ContentType="application/vnd.openxmlformats-package.relationships+xml" Extension="rels"/>
  <Default ContentType="application/xml" Extension="xml"/>
  <Override ContentType="application/vnd.openxmlformats-officedocument.presentationml.presentation.main+xml" PartName="/ppt/presentation.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Layout+xml" PartName="/ppt/slideLayouts/slideLayout1.xml"/>
  <Override ContentType="application/vnd.openxmlformats-officedocument.extended-properties+xml" PartName="/docProps/app.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tableStyles+xml" PartName="/ppt/tableStyles.xml"/>
  <Override ContentType="application/vnd.openxmlformats-officedocument.presentationml.slideLayout+xml" PartName="/ppt/slideLayouts/slideLayout11.xml"/>
  <Override ContentType="application/vnd.openxmlformats-officedocument.presentationml.slideLayout+xml" PartName="/ppt/slideLayouts/slideLayout10.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viewProps+xml" PartName="/ppt/viewProps.xml"/>
  <Override ContentType="application/vnd.openxmlformats-officedocument.presentationml.slideLayout+xml" PartName="/ppt/slideLayouts/slideLayout9.xml"/>
  <Override ContentType="application/vnd.openxmlformats-package.core-properties+xml" PartName="/docProps/core.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3" r:id="rId6"/>
    <p:sldId id="284" r:id="rId7"/>
    <p:sldId id="261" r:id="rId8"/>
    <p:sldId id="262" r:id="rId9"/>
    <p:sldId id="263" r:id="rId10"/>
    <p:sldId id="264" r:id="rId11"/>
    <p:sldId id="267" r:id="rId12"/>
    <p:sldId id="268" r:id="rId13"/>
    <p:sldId id="269" r:id="rId14"/>
    <p:sldId id="270" r:id="rId15"/>
    <p:sldId id="271" r:id="rId16"/>
    <p:sldId id="272" r:id="rId17"/>
    <p:sldId id="273" r:id="rId18"/>
    <p:sldId id="274" r:id="rId19"/>
    <p:sldId id="275" r:id="rId20"/>
    <p:sldId id="276" r:id="rId21"/>
    <p:sldId id="281" r:id="rId22"/>
    <p:sldId id="282" r:id="rId23"/>
    <p:sldId id="278" r:id="rId24"/>
    <p:sldId id="277"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26.05.2022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26.05.2022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26.05.2022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26.05.2022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26.05.2022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26.05.2022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26.05.2022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26.05.2022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26.05.2022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26.05.2022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26.05.2022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26.05.2022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arget="../media/image3.jpeg" Type="http://schemas.openxmlformats.org/officeDocument/2006/relationships/image"/><Relationship Id="rId2" Target="../media/image2.jpeg" Type="http://schemas.openxmlformats.org/officeDocument/2006/relationships/image"/><Relationship Id="rId1" Target="../slideLayouts/slideLayout6.xml" Type="http://schemas.openxmlformats.org/officeDocument/2006/relationships/slideLayout"/><Relationship Id="rId4" Target="../media/image4.jpeg" Type="http://schemas.openxmlformats.org/officeDocument/2006/relationships/image"/></Relationships>
</file>

<file path=ppt/slides/_rels/slide3.xml.rels><?xml version="1.0" encoding="UTF-8" standalone="yes" ?><Relationships xmlns="http://schemas.openxmlformats.org/package/2006/relationships"><Relationship Id="rId3" Target="../media/image6.jpeg" Type="http://schemas.openxmlformats.org/officeDocument/2006/relationships/image"/><Relationship Id="rId2" Target="../media/image5.jpeg" Type="http://schemas.openxmlformats.org/officeDocument/2006/relationships/image"/><Relationship Id="rId1" Target="../slideLayouts/slideLayout6.xml" Type="http://schemas.openxmlformats.org/officeDocument/2006/relationships/slideLayout"/><Relationship Id="rId5" Target="../media/image8.jpeg" Type="http://schemas.openxmlformats.org/officeDocument/2006/relationships/image"/><Relationship Id="rId4" Target="../media/image7.jpeg" Type="http://schemas.openxmlformats.org/officeDocument/2006/relationships/image"/></Relationships>
</file>

<file path=ppt/slides/_rels/slide4.xml.rels><?xml version="1.0" encoding="UTF-8" standalone="yes" ?><Relationships xmlns="http://schemas.openxmlformats.org/package/2006/relationships"><Relationship Id="rId3" Target="../media/image10.jpeg" Type="http://schemas.openxmlformats.org/officeDocument/2006/relationships/image"/><Relationship Id="rId2" Target="../media/image9.jpeg" Type="http://schemas.openxmlformats.org/officeDocument/2006/relationships/image"/><Relationship Id="rId1" Target="../slideLayouts/slideLayout6.xml" Type="http://schemas.openxmlformats.org/officeDocument/2006/relationships/slideLayout"/></Relationships>
</file>

<file path=ppt/slides/_rels/slide5.xml.rels><?xml version="1.0" encoding="UTF-8" standalone="yes" ?><Relationships xmlns="http://schemas.openxmlformats.org/package/2006/relationships"><Relationship Id="rId3" Target="../media/image12.jpeg" Type="http://schemas.openxmlformats.org/officeDocument/2006/relationships/image"/><Relationship Id="rId2" Target="../media/image11.jpeg" Type="http://schemas.openxmlformats.org/officeDocument/2006/relationships/image"/><Relationship Id="rId1" Target="../slideLayouts/slideLayout6.xml" Type="http://schemas.openxmlformats.org/officeDocument/2006/relationships/slideLayout"/><Relationship Id="rId4" Target="../media/image13.jpeg" Type="http://schemas.openxmlformats.org/officeDocument/2006/relationships/image"/></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arget="../media/image17.jpeg" Type="http://schemas.openxmlformats.org/officeDocument/2006/relationships/image"/><Relationship Id="rId2" Target="../media/image16.jpeg" Type="http://schemas.openxmlformats.org/officeDocument/2006/relationships/image"/><Relationship Id="rId1" Target="../slideLayouts/slideLayout6.xml" Type="http://schemas.openxmlformats.org/officeDocument/2006/relationships/slideLayout"/><Relationship Id="rId4" Target="../media/image18.jpeg" Type="http://schemas.openxmlformats.org/officeDocument/2006/relationships/image"/></Relationships>
</file>

<file path=ppt/slides/_rels/slide8.xml.rels><?xml version="1.0" encoding="UTF-8" standalone="yes" ?><Relationships xmlns="http://schemas.openxmlformats.org/package/2006/relationships"><Relationship Id="rId3" Target="../media/image20.jpeg" Type="http://schemas.openxmlformats.org/officeDocument/2006/relationships/image"/><Relationship Id="rId7" Target="../media/image24.jpeg" Type="http://schemas.openxmlformats.org/officeDocument/2006/relationships/image"/><Relationship Id="rId2" Target="../media/image19.jpeg" Type="http://schemas.openxmlformats.org/officeDocument/2006/relationships/image"/><Relationship Id="rId1" Target="../slideLayouts/slideLayout6.xml" Type="http://schemas.openxmlformats.org/officeDocument/2006/relationships/slideLayout"/><Relationship Id="rId6" Target="../media/image23.jpeg" Type="http://schemas.openxmlformats.org/officeDocument/2006/relationships/image"/><Relationship Id="rId5" Target="../media/image22.jpeg" Type="http://schemas.openxmlformats.org/officeDocument/2006/relationships/image"/><Relationship Id="rId4" Target="../media/image21.jpeg" Type="http://schemas.openxmlformats.org/officeDocument/2006/relationships/image"/></Relationships>
</file>

<file path=ppt/slides/_rels/slide9.xml.rels><?xml version="1.0" encoding="UTF-8" standalone="yes" ?><Relationships xmlns="http://schemas.openxmlformats.org/package/2006/relationships"><Relationship Id="rId3" Target="../media/image26.jpeg" Type="http://schemas.openxmlformats.org/officeDocument/2006/relationships/image"/><Relationship Id="rId2" Target="../media/image25.jpeg" Type="http://schemas.openxmlformats.org/officeDocument/2006/relationships/image"/><Relationship Id="rId1" Target="../slideLayouts/slideLayout6.xml" Type="http://schemas.openxmlformats.org/officeDocument/2006/relationships/slideLayout"/><Relationship Id="rId6" Target="../media/image29.jpeg" Type="http://schemas.openxmlformats.org/officeDocument/2006/relationships/image"/><Relationship Id="rId5" Target="../media/image28.jpeg" Type="http://schemas.openxmlformats.org/officeDocument/2006/relationships/image"/><Relationship Id="rId4" Target="../media/image27.jpeg" Type="http://schemas.openxmlformats.org/officeDocument/2006/relationships/image"/></Relationships>
</file>

<file path=ppt/slides/_rels/slide10.xml.rels><?xml version="1.0" encoding="UTF-8" standalone="yes" ?><Relationships xmlns="http://schemas.openxmlformats.org/package/2006/relationships"><Relationship Id="rId3" Target="../media/image31.jpeg" Type="http://schemas.openxmlformats.org/officeDocument/2006/relationships/image"/><Relationship Id="rId7" Target="../media/image35.jpeg" Type="http://schemas.openxmlformats.org/officeDocument/2006/relationships/image"/><Relationship Id="rId2" Target="../media/image30.jpeg" Type="http://schemas.openxmlformats.org/officeDocument/2006/relationships/image"/><Relationship Id="rId1" Target="../slideLayouts/slideLayout6.xml" Type="http://schemas.openxmlformats.org/officeDocument/2006/relationships/slideLayout"/><Relationship Id="rId6" Target="../media/image34.jpeg" Type="http://schemas.openxmlformats.org/officeDocument/2006/relationships/image"/><Relationship Id="rId5" Target="../media/image33.jpeg" Type="http://schemas.openxmlformats.org/officeDocument/2006/relationships/image"/><Relationship Id="rId4" Target="../media/image32.jpeg" Type="http://schemas.openxmlformats.org/officeDocument/2006/relationships/image"/></Relationships>
</file>

<file path=ppt/slides/_rels/slide11.xml.rels><?xml version="1.0" encoding="UTF-8" standalone="yes" ?><Relationships xmlns="http://schemas.openxmlformats.org/package/2006/relationships"><Relationship Id="rId2" Target="../media/image36.jpeg" Type="http://schemas.openxmlformats.org/officeDocument/2006/relationships/image"/><Relationship Id="rId1" Target="../slideLayouts/slideLayout6.xml" Type="http://schemas.openxmlformats.org/officeDocument/2006/relationships/slideLayout"/></Relationships>
</file>

<file path=ppt/slides/_rels/slide12.xml.rels><?xml version="1.0" encoding="UTF-8" standalone="yes" ?><Relationships xmlns="http://schemas.openxmlformats.org/package/2006/relationships"><Relationship Id="rId2" Target="../media/image37.jpeg" Type="http://schemas.openxmlformats.org/officeDocument/2006/relationships/image"/><Relationship Id="rId1" Target="../slideLayouts/slideLayout6.xml" Type="http://schemas.openxmlformats.org/officeDocument/2006/relationships/slideLayout"/></Relationships>
</file>

<file path=ppt/slides/_rels/slide13.xml.rels><?xml version="1.0" encoding="UTF-8" standalone="yes" ?><Relationships xmlns="http://schemas.openxmlformats.org/package/2006/relationships"><Relationship Id="rId2" Target="../media/image38.jpeg" Type="http://schemas.openxmlformats.org/officeDocument/2006/relationships/image"/><Relationship Id="rId1" Target="../slideLayouts/slideLayout6.xml" Type="http://schemas.openxmlformats.org/officeDocument/2006/relationships/slideLayout"/></Relationships>
</file>

<file path=ppt/slides/_rels/slide14.xml.rels><?xml version="1.0" encoding="UTF-8" standalone="yes" ?><Relationships xmlns="http://schemas.openxmlformats.org/package/2006/relationships"><Relationship Id="rId3" Target="../media/image40.png" Type="http://schemas.openxmlformats.org/officeDocument/2006/relationships/image"/><Relationship Id="rId2" Target="../media/image39.png" Type="http://schemas.openxmlformats.org/officeDocument/2006/relationships/image"/><Relationship Id="rId1" Target="../slideLayouts/slideLayout6.xml" Type="http://schemas.openxmlformats.org/officeDocument/2006/relationships/slideLayout"/><Relationship Id="rId5" Target="../media/image42.png" Type="http://schemas.openxmlformats.org/officeDocument/2006/relationships/image"/><Relationship Id="rId4" Target="../media/image41.jpeg" Type="http://schemas.openxmlformats.org/officeDocument/2006/relationships/image"/></Relationships>
</file>

<file path=ppt/slides/_rels/slide15.xml.rels><?xml version="1.0" encoding="UTF-8" standalone="yes" ?><Relationships xmlns="http://schemas.openxmlformats.org/package/2006/relationships"><Relationship Id="rId3" Target="../media/image44.jpeg" Type="http://schemas.openxmlformats.org/officeDocument/2006/relationships/image"/><Relationship Id="rId2" Target="../media/image43.jpeg" Type="http://schemas.openxmlformats.org/officeDocument/2006/relationships/image"/><Relationship Id="rId1" Target="../slideLayouts/slideLayout6.xml" Type="http://schemas.openxmlformats.org/officeDocument/2006/relationships/slideLayout"/><Relationship Id="rId4" Target="../media/image45.jpeg" Type="http://schemas.openxmlformats.org/officeDocument/2006/relationships/image"/></Relationships>
</file>

<file path=ppt/slides/_rels/slide16.xml.rels><?xml version="1.0" encoding="UTF-8" standalone="yes" ?><Relationships xmlns="http://schemas.openxmlformats.org/package/2006/relationships"><Relationship Id="rId3" Target="../media/image47.jpeg" Type="http://schemas.openxmlformats.org/officeDocument/2006/relationships/image"/><Relationship Id="rId2" Target="../media/image46.png" Type="http://schemas.openxmlformats.org/officeDocument/2006/relationships/image"/><Relationship Id="rId1" Target="../slideLayouts/slideLayout6.xml" Type="http://schemas.openxmlformats.org/officeDocument/2006/relationships/slideLayout"/><Relationship Id="rId5" Target="../media/image49.jpeg" Type="http://schemas.openxmlformats.org/officeDocument/2006/relationships/image"/><Relationship Id="rId4" Target="../media/image48.jpeg" Type="http://schemas.openxmlformats.org/officeDocument/2006/relationships/image"/></Relationships>
</file>

<file path=ppt/slides/_rels/slide17.xml.rels><?xml version="1.0" encoding="UTF-8" standalone="yes" ?><Relationships xmlns="http://schemas.openxmlformats.org/package/2006/relationships"><Relationship Id="rId3" Target="../media/image51.jpeg" Type="http://schemas.openxmlformats.org/officeDocument/2006/relationships/image"/><Relationship Id="rId2" Target="../media/image50.jpeg" Type="http://schemas.openxmlformats.org/officeDocument/2006/relationships/image"/><Relationship Id="rId1" Target="../slideLayouts/slideLayout6.xml" Type="http://schemas.openxmlformats.org/officeDocument/2006/relationships/slideLayout"/><Relationship Id="rId4" Target="../media/image52.jpeg" Type="http://schemas.openxmlformats.org/officeDocument/2006/relationships/image"/></Relationships>
</file>

<file path=ppt/slides/_rels/slide18.xml.rels><?xml version="1.0" encoding="UTF-8" standalone="yes" ?><Relationships xmlns="http://schemas.openxmlformats.org/package/2006/relationships"><Relationship Id="rId3" Target="../media/image54.jpeg" Type="http://schemas.openxmlformats.org/officeDocument/2006/relationships/image"/><Relationship Id="rId2" Target="../media/image53.jpeg" Type="http://schemas.openxmlformats.org/officeDocument/2006/relationships/image"/><Relationship Id="rId1" Target="../slideLayouts/slideLayout6.xml" Type="http://schemas.openxmlformats.org/officeDocument/2006/relationships/slideLayout"/><Relationship Id="rId4" Target="../media/image55.jpeg" Type="http://schemas.openxmlformats.org/officeDocument/2006/relationships/image"/></Relationships>
</file>

<file path=ppt/slides/_rels/slide19.xml.rels><?xml version="1.0" encoding="UTF-8" standalone="yes" ?><Relationships xmlns="http://schemas.openxmlformats.org/package/2006/relationships"><Relationship Id="rId3" Target="../media/image57.jpeg" Type="http://schemas.openxmlformats.org/officeDocument/2006/relationships/image"/><Relationship Id="rId2" Target="../media/image56.jpeg" Type="http://schemas.openxmlformats.org/officeDocument/2006/relationships/image"/><Relationship Id="rId1" Target="../slideLayouts/slideLayout6.xml" Type="http://schemas.openxmlformats.org/officeDocument/2006/relationships/slideLayout"/><Relationship Id="rId5" Target="../media/image59.jpeg" Type="http://schemas.openxmlformats.org/officeDocument/2006/relationships/image"/><Relationship Id="rId4" Target="../media/image58.png" Type="http://schemas.openxmlformats.org/officeDocument/2006/relationships/image"/></Relationships>
</file>

<file path=ppt/slides/_rels/slide20.xml.rels><?xml version="1.0" encoding="UTF-8" standalone="yes" ?><Relationships xmlns="http://schemas.openxmlformats.org/package/2006/relationships"><Relationship Id="rId3" Target="../media/image61.jpeg" Type="http://schemas.openxmlformats.org/officeDocument/2006/relationships/image"/><Relationship Id="rId2" Target="../media/image60.png" Type="http://schemas.openxmlformats.org/officeDocument/2006/relationships/image"/><Relationship Id="rId1" Target="../slideLayouts/slideLayout6.xml" Type="http://schemas.openxmlformats.org/officeDocument/2006/relationships/slideLayout"/><Relationship Id="rId5" Target="../media/image63.jpeg" Type="http://schemas.openxmlformats.org/officeDocument/2006/relationships/image"/><Relationship Id="rId4" Target="../media/image62.jpeg" Type="http://schemas.openxmlformats.org/officeDocument/2006/relationships/image"/></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arget="../media/image65.jpeg" Type="http://schemas.openxmlformats.org/officeDocument/2006/relationships/image"/><Relationship Id="rId1" Target="../slideLayouts/slideLayout6.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ru-RU" sz="6000" b="1" dirty="0" smtClean="0">
                <a:solidFill>
                  <a:srgbClr val="0070C0"/>
                </a:solidFill>
              </a:rPr>
              <a:t>Профилактика травматизма и несчастных случаев</a:t>
            </a:r>
            <a:endParaRPr lang="ru-RU" sz="6000" b="1" dirty="0">
              <a:solidFill>
                <a:srgbClr val="0070C0"/>
              </a:solidFill>
            </a:endParaRPr>
          </a:p>
        </p:txBody>
      </p:sp>
      <p:sp>
        <p:nvSpPr>
          <p:cNvPr id="3" name="Подзаголовок 2"/>
          <p:cNvSpPr>
            <a:spLocks noGrp="1"/>
          </p:cNvSpPr>
          <p:nvPr>
            <p:ph type="subTitle" idx="1"/>
          </p:nvPr>
        </p:nvSpPr>
        <p:spPr>
          <a:xfrm>
            <a:off x="0" y="3886200"/>
            <a:ext cx="9144000" cy="1752600"/>
          </a:xfrm>
        </p:spPr>
        <p:txBody>
          <a:bodyPr>
            <a:normAutofit fontScale="77500" lnSpcReduction="20000"/>
          </a:bodyPr>
          <a:lstStyle/>
          <a:p>
            <a:pPr algn="r">
              <a:defRPr/>
            </a:pPr>
            <a:endParaRPr lang="ru-RU" dirty="0" smtClean="0">
              <a:latin typeface="Times New Roman" pitchFamily="18" charset="0"/>
              <a:cs typeface="Times New Roman" pitchFamily="18" charset="0"/>
            </a:endParaRPr>
          </a:p>
          <a:p>
            <a:pPr algn="r">
              <a:defRPr/>
            </a:pPr>
            <a:r>
              <a:rPr lang="ru-RU" dirty="0" smtClean="0">
                <a:solidFill>
                  <a:schemeClr val="tx1"/>
                </a:solidFill>
                <a:latin typeface="Times New Roman" pitchFamily="18" charset="0"/>
                <a:cs typeface="Times New Roman" pitchFamily="18" charset="0"/>
              </a:rPr>
              <a:t>Выполнил заведующий травматологическим пунктом КГП на ПХВ «Многопрофильная городская больница №1», главный внештатный травматолог УОЗ г. </a:t>
            </a:r>
            <a:r>
              <a:rPr lang="ru-RU" dirty="0" err="1" smtClean="0">
                <a:solidFill>
                  <a:schemeClr val="tx1"/>
                </a:solidFill>
                <a:latin typeface="Times New Roman" pitchFamily="18" charset="0"/>
                <a:cs typeface="Times New Roman" pitchFamily="18" charset="0"/>
              </a:rPr>
              <a:t>Нур-Султан</a:t>
            </a:r>
            <a:r>
              <a:rPr lang="ru-RU" smtClean="0">
                <a:solidFill>
                  <a:schemeClr val="tx1"/>
                </a:solidFill>
                <a:latin typeface="Times New Roman" pitchFamily="18" charset="0"/>
                <a:cs typeface="Times New Roman" pitchFamily="18" charset="0"/>
              </a:rPr>
              <a:t>, врач </a:t>
            </a:r>
            <a:r>
              <a:rPr lang="ru-RU" dirty="0" smtClean="0">
                <a:solidFill>
                  <a:schemeClr val="tx1"/>
                </a:solidFill>
                <a:latin typeface="Times New Roman" pitchFamily="18" charset="0"/>
                <a:cs typeface="Times New Roman" pitchFamily="18" charset="0"/>
              </a:rPr>
              <a:t>высшей категории </a:t>
            </a:r>
            <a:r>
              <a:rPr lang="ru-RU" sz="3600" dirty="0" smtClean="0">
                <a:solidFill>
                  <a:schemeClr val="tx1"/>
                </a:solidFill>
                <a:latin typeface="Times New Roman" pitchFamily="18" charset="0"/>
                <a:cs typeface="Times New Roman" pitchFamily="18" charset="0"/>
              </a:rPr>
              <a:t>Солод А.Е.</a:t>
            </a:r>
          </a:p>
          <a:p>
            <a:endParaRPr lang="ru-RU" dirty="0" smtClean="0"/>
          </a:p>
        </p:txBody>
      </p:sp>
    </p:spTree>
    <p:extLst>
      <p:ext uri="{BB962C8B-B14F-4D97-AF65-F5344CB8AC3E}">
        <p14:creationId xmlns:p14="http://schemas.microsoft.com/office/powerpoint/2010/main" xmlns="" val="24402786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4032448" cy="6336704"/>
          </a:xfrm>
        </p:spPr>
        <p:txBody>
          <a:bodyPr>
            <a:noAutofit/>
          </a:bodyPr>
          <a:lstStyle/>
          <a:p>
            <a:pPr algn="l"/>
            <a:r>
              <a:rPr lang="ru-RU" sz="2000" b="1" dirty="0" smtClean="0">
                <a:solidFill>
                  <a:srgbClr val="0070C0"/>
                </a:solidFill>
                <a:latin typeface="Times New Roman"/>
                <a:ea typeface="Calibri"/>
              </a:rPr>
              <a:t>Травма </a:t>
            </a:r>
            <a:r>
              <a:rPr lang="ru-RU" sz="2000" dirty="0" smtClean="0">
                <a:latin typeface="Times New Roman"/>
                <a:ea typeface="Calibri"/>
              </a:rPr>
              <a:t>– внезапное воздействие различных внешних факторов на организм человека, приводящее к нарушению структуры, анатомической целостности тканей и физиологической функций.</a:t>
            </a:r>
            <a:br>
              <a:rPr lang="ru-RU" sz="2000" dirty="0" smtClean="0">
                <a:latin typeface="Times New Roman"/>
                <a:ea typeface="Calibri"/>
              </a:rPr>
            </a:br>
            <a:r>
              <a:rPr lang="ru-RU" sz="2000" dirty="0" smtClean="0">
                <a:latin typeface="Times New Roman"/>
                <a:ea typeface="Calibri"/>
              </a:rPr>
              <a:t/>
            </a:r>
            <a:br>
              <a:rPr lang="ru-RU" sz="2000" dirty="0" smtClean="0">
                <a:latin typeface="Times New Roman"/>
                <a:ea typeface="Calibri"/>
              </a:rPr>
            </a:br>
            <a:r>
              <a:rPr lang="ru-RU" sz="2000" dirty="0" smtClean="0">
                <a:solidFill>
                  <a:srgbClr val="0070C0"/>
                </a:solidFill>
                <a:latin typeface="Times New Roman"/>
                <a:ea typeface="Calibri"/>
              </a:rPr>
              <a:t>Травматизм</a:t>
            </a:r>
            <a:r>
              <a:rPr lang="ru-RU" sz="2000" dirty="0" smtClean="0">
                <a:latin typeface="Times New Roman"/>
                <a:ea typeface="Calibri"/>
              </a:rPr>
              <a:t> –совокупность травм, возникших в определенной группе населения за определенный отрезок времени. </a:t>
            </a:r>
            <a:br>
              <a:rPr lang="ru-RU" sz="2000" dirty="0" smtClean="0">
                <a:latin typeface="Times New Roman"/>
                <a:ea typeface="Calibri"/>
              </a:rPr>
            </a:br>
            <a:r>
              <a:rPr lang="ru-RU" sz="2000" dirty="0" smtClean="0">
                <a:latin typeface="Times New Roman"/>
                <a:ea typeface="Calibri"/>
              </a:rPr>
              <a:t/>
            </a:r>
            <a:br>
              <a:rPr lang="ru-RU" sz="2000" dirty="0" smtClean="0">
                <a:latin typeface="Times New Roman"/>
                <a:ea typeface="Calibri"/>
              </a:rPr>
            </a:br>
            <a:r>
              <a:rPr lang="ru-RU" sz="2000" dirty="0" smtClean="0">
                <a:latin typeface="Times New Roman"/>
                <a:ea typeface="Calibri"/>
              </a:rPr>
              <a:t>Под </a:t>
            </a:r>
            <a:r>
              <a:rPr lang="ru-RU" sz="2000" u="sng" dirty="0">
                <a:solidFill>
                  <a:srgbClr val="0070C0"/>
                </a:solidFill>
                <a:latin typeface="Times New Roman"/>
                <a:ea typeface="Calibri"/>
              </a:rPr>
              <a:t>детским травматизмом</a:t>
            </a:r>
            <a:r>
              <a:rPr lang="ru-RU" sz="2000" dirty="0">
                <a:solidFill>
                  <a:srgbClr val="0070C0"/>
                </a:solidFill>
                <a:latin typeface="Times New Roman"/>
                <a:ea typeface="Calibri"/>
              </a:rPr>
              <a:t> </a:t>
            </a:r>
            <a:r>
              <a:rPr lang="ru-RU" sz="2000" dirty="0">
                <a:latin typeface="Times New Roman"/>
                <a:ea typeface="Calibri"/>
              </a:rPr>
              <a:t>следует понимать совокупность внезапно возникших повреждений среди детей разного возраста.  </a:t>
            </a:r>
            <a:endParaRPr lang="ru-RU" sz="20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55976" y="332657"/>
            <a:ext cx="2880320" cy="21602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83968" y="4437112"/>
            <a:ext cx="2741290" cy="21930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660232" y="2060848"/>
            <a:ext cx="2228850" cy="3333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59802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722314"/>
          </a:xfrm>
        </p:spPr>
        <p:txBody>
          <a:bodyPr>
            <a:normAutofit/>
          </a:bodyPr>
          <a:lstStyle/>
          <a:p>
            <a:pPr algn="l"/>
            <a:r>
              <a:rPr lang="ru-RU" sz="2800" dirty="0" smtClean="0">
                <a:solidFill>
                  <a:srgbClr val="0070C0"/>
                </a:solidFill>
              </a:rPr>
              <a:t>Детские травмы разделяются на:</a:t>
            </a:r>
            <a:r>
              <a:rPr lang="ru-RU" sz="2800" dirty="0" smtClean="0"/>
              <a:t/>
            </a:r>
            <a:br>
              <a:rPr lang="ru-RU" sz="2800" dirty="0" smtClean="0"/>
            </a:br>
            <a:r>
              <a:rPr lang="ru-RU" sz="2800" dirty="0" smtClean="0"/>
              <a:t/>
            </a:r>
            <a:br>
              <a:rPr lang="ru-RU" sz="2800" dirty="0" smtClean="0"/>
            </a:br>
            <a:r>
              <a:rPr lang="ru-RU" sz="2800" dirty="0" smtClean="0"/>
              <a:t>1) Грудной (с момента рождения до года)</a:t>
            </a:r>
            <a:br>
              <a:rPr lang="ru-RU" sz="2800" dirty="0" smtClean="0"/>
            </a:br>
            <a:r>
              <a:rPr lang="ru-RU" sz="2800" dirty="0" smtClean="0"/>
              <a:t>2) </a:t>
            </a:r>
            <a:r>
              <a:rPr lang="ru-RU" sz="2800" dirty="0" err="1" smtClean="0"/>
              <a:t>Преддошкольный</a:t>
            </a:r>
            <a:r>
              <a:rPr lang="ru-RU" sz="2800" dirty="0" smtClean="0"/>
              <a:t> (от 1 года до 3 лет)</a:t>
            </a:r>
            <a:br>
              <a:rPr lang="ru-RU" sz="2800" dirty="0" smtClean="0"/>
            </a:br>
            <a:r>
              <a:rPr lang="ru-RU" sz="2800" dirty="0" smtClean="0"/>
              <a:t>3) Дошкольный (от 3  до 7 лет)</a:t>
            </a:r>
            <a:br>
              <a:rPr lang="ru-RU" sz="2800" dirty="0" smtClean="0"/>
            </a:br>
            <a:r>
              <a:rPr lang="ru-RU" sz="2800" dirty="0" smtClean="0"/>
              <a:t>4) Школьный (от 7 до 16 лет)</a:t>
            </a:r>
            <a:endParaRPr lang="ru-RU" sz="28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56176" y="4653136"/>
            <a:ext cx="2857500" cy="2124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39952" y="3266889"/>
            <a:ext cx="2773685" cy="20908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7504" y="3284984"/>
            <a:ext cx="2694724" cy="19360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627784" y="4312290"/>
            <a:ext cx="1872208" cy="24626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986585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61277"/>
            <a:ext cx="8229600" cy="1498178"/>
          </a:xfrm>
        </p:spPr>
        <p:txBody>
          <a:bodyPr>
            <a:normAutofit fontScale="90000"/>
          </a:bodyPr>
          <a:lstStyle/>
          <a:p>
            <a:pPr algn="l">
              <a:spcAft>
                <a:spcPts val="0"/>
              </a:spcAft>
            </a:pPr>
            <a:r>
              <a:rPr lang="ru-RU" sz="3100" b="1" u="sng" dirty="0">
                <a:solidFill>
                  <a:srgbClr val="0070C0"/>
                </a:solidFill>
                <a:latin typeface="Times New Roman"/>
                <a:ea typeface="Calibri"/>
                <a:cs typeface="Times New Roman"/>
              </a:rPr>
              <a:t>Разделяют все случаи в зависимости от места </a:t>
            </a:r>
            <a:r>
              <a:rPr lang="ru-RU" sz="3100" b="1" u="sng" dirty="0" smtClean="0">
                <a:solidFill>
                  <a:srgbClr val="0070C0"/>
                </a:solidFill>
                <a:latin typeface="Times New Roman"/>
                <a:ea typeface="Calibri"/>
                <a:cs typeface="Times New Roman"/>
              </a:rPr>
              <a:t> получения </a:t>
            </a:r>
            <a:r>
              <a:rPr lang="ru-RU" sz="3100" b="1" u="sng" dirty="0">
                <a:solidFill>
                  <a:srgbClr val="0070C0"/>
                </a:solidFill>
                <a:latin typeface="Times New Roman"/>
                <a:ea typeface="Calibri"/>
                <a:cs typeface="Times New Roman"/>
              </a:rPr>
              <a:t>травмы</a:t>
            </a:r>
            <a:r>
              <a:rPr lang="ru-RU" sz="3100" b="1" dirty="0" smtClean="0">
                <a:solidFill>
                  <a:srgbClr val="0070C0"/>
                </a:solidFill>
                <a:latin typeface="Times New Roman"/>
                <a:ea typeface="Calibri"/>
                <a:cs typeface="Times New Roman"/>
              </a:rPr>
              <a:t>.</a:t>
            </a:r>
            <a:br>
              <a:rPr lang="ru-RU" sz="3100" b="1" dirty="0" smtClean="0">
                <a:solidFill>
                  <a:srgbClr val="0070C0"/>
                </a:solidFill>
                <a:latin typeface="Times New Roman"/>
                <a:ea typeface="Calibri"/>
                <a:cs typeface="Times New Roman"/>
              </a:rPr>
            </a:br>
            <a:r>
              <a:rPr lang="ru-RU" sz="3100" b="1" dirty="0" smtClean="0">
                <a:solidFill>
                  <a:srgbClr val="0070C0"/>
                </a:solidFill>
                <a:latin typeface="Times New Roman"/>
                <a:ea typeface="Calibri"/>
                <a:cs typeface="Times New Roman"/>
              </a:rPr>
              <a:t/>
            </a:r>
            <a:br>
              <a:rPr lang="ru-RU" sz="3100" b="1" dirty="0" smtClean="0">
                <a:solidFill>
                  <a:srgbClr val="0070C0"/>
                </a:solidFill>
                <a:latin typeface="Times New Roman"/>
                <a:ea typeface="Calibri"/>
                <a:cs typeface="Times New Roman"/>
              </a:rPr>
            </a:br>
            <a:r>
              <a:rPr lang="ru-RU" sz="3100" b="1" dirty="0" smtClean="0">
                <a:solidFill>
                  <a:srgbClr val="0070C0"/>
                </a:solidFill>
                <a:latin typeface="Times New Roman"/>
                <a:ea typeface="Calibri"/>
                <a:cs typeface="Times New Roman"/>
              </a:rPr>
              <a:t>1) </a:t>
            </a:r>
            <a:r>
              <a:rPr lang="ru-RU" sz="3200" b="1" dirty="0" smtClean="0">
                <a:solidFill>
                  <a:srgbClr val="0070C0"/>
                </a:solidFill>
                <a:latin typeface="Times New Roman"/>
                <a:ea typeface="Calibri"/>
              </a:rPr>
              <a:t>Бытовой, или домашний травматизм </a:t>
            </a:r>
            <a:r>
              <a:rPr lang="ru-RU" sz="3600" dirty="0">
                <a:ea typeface="Calibri"/>
                <a:cs typeface="Times New Roman"/>
              </a:rPr>
              <a:t/>
            </a:r>
            <a:br>
              <a:rPr lang="ru-RU" sz="3600" dirty="0">
                <a:ea typeface="Calibri"/>
                <a:cs typeface="Times New Roman"/>
              </a:rPr>
            </a:br>
            <a:endParaRPr lang="ru-RU" dirty="0"/>
          </a:p>
        </p:txBody>
      </p:sp>
      <p:pic>
        <p:nvPicPr>
          <p:cNvPr id="6"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80112" y="2924944"/>
            <a:ext cx="3405883" cy="25544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7544" y="2780928"/>
            <a:ext cx="3340793" cy="29864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678145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16632"/>
            <a:ext cx="4067944" cy="2160240"/>
          </a:xfrm>
        </p:spPr>
        <p:txBody>
          <a:bodyPr>
            <a:noAutofit/>
          </a:bodyPr>
          <a:lstStyle/>
          <a:p>
            <a:r>
              <a:rPr lang="ru-RU" sz="3200" b="1" u="sng" dirty="0">
                <a:solidFill>
                  <a:srgbClr val="0070C0"/>
                </a:solidFill>
                <a:latin typeface="Times New Roman"/>
                <a:ea typeface="Calibri"/>
              </a:rPr>
              <a:t>Наиболее часто встречающийся травматизм у детей – бытовой. </a:t>
            </a:r>
            <a:endParaRPr lang="ru-RU" sz="3200" dirty="0"/>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23928" y="188640"/>
            <a:ext cx="5081273" cy="35632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4" name="Picture 4" descr="C:\Users\ПК\Desktop\МОЯ ПАПОЧКА\travm7.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99592" y="2708920"/>
            <a:ext cx="2921075" cy="3793604"/>
          </a:xfrm>
          <a:prstGeom prst="rect">
            <a:avLst/>
          </a:prstGeom>
          <a:noFill/>
          <a:extLst>
            <a:ext uri="{909E8E84-426E-40DD-AFC4-6F175D3DCCD1}">
              <a14:hiddenFill xmlns:a14="http://schemas.microsoft.com/office/drawing/2010/main" xmlns="">
                <a:solidFill>
                  <a:srgbClr val="FFFFFF"/>
                </a:solidFill>
              </a14:hiddenFill>
            </a:ext>
          </a:extLst>
        </p:spPr>
      </p:pic>
      <p:pic>
        <p:nvPicPr>
          <p:cNvPr id="5122"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16016" y="3568452"/>
            <a:ext cx="2450713" cy="32895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28725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ПК\Desktop\МОЯ ПАПОЧКА\travm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5" y="116632"/>
            <a:ext cx="5040560" cy="3752816"/>
          </a:xfrm>
          <a:prstGeom prst="rect">
            <a:avLst/>
          </a:prstGeom>
          <a:noFill/>
          <a:extLst>
            <a:ext uri="{909E8E84-426E-40DD-AFC4-6F175D3DCCD1}">
              <a14:hiddenFill xmlns:a14="http://schemas.microsoft.com/office/drawing/2010/main" xmlns="">
                <a:solidFill>
                  <a:srgbClr val="FFFFFF"/>
                </a:solidFill>
              </a14:hiddenFill>
            </a:ext>
          </a:extLst>
        </p:spPr>
      </p:pic>
      <p:pic>
        <p:nvPicPr>
          <p:cNvPr id="6147" name="Picture 3" descr="C:\Users\ПК\Desktop\МОЯ ПАПОЧКА\travm4.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779912" y="3356991"/>
            <a:ext cx="5220072" cy="345337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454570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0070C0"/>
                </a:solidFill>
                <a:latin typeface="Times New Roman"/>
                <a:ea typeface="Calibri"/>
              </a:rPr>
              <a:t>2. </a:t>
            </a:r>
            <a:r>
              <a:rPr lang="ru-RU" b="1" dirty="0">
                <a:solidFill>
                  <a:srgbClr val="0070C0"/>
                </a:solidFill>
                <a:latin typeface="Times New Roman"/>
                <a:ea typeface="Calibri"/>
              </a:rPr>
              <a:t>Уличный травматизм</a:t>
            </a:r>
            <a:r>
              <a:rPr lang="ru-RU" dirty="0">
                <a:solidFill>
                  <a:srgbClr val="0070C0"/>
                </a:solidFill>
                <a:latin typeface="Times New Roman"/>
                <a:ea typeface="Calibri"/>
              </a:rPr>
              <a:t> </a:t>
            </a:r>
            <a:endParaRPr lang="ru-RU" dirty="0">
              <a:solidFill>
                <a:srgbClr val="0070C0"/>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0793" y="1412776"/>
            <a:ext cx="3309314" cy="22025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20974" y="4005064"/>
            <a:ext cx="3731146" cy="27441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652120" y="1700808"/>
            <a:ext cx="3192016" cy="27591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511037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6470" y="116632"/>
            <a:ext cx="8229600" cy="648072"/>
          </a:xfrm>
        </p:spPr>
        <p:txBody>
          <a:bodyPr>
            <a:noAutofit/>
          </a:bodyPr>
          <a:lstStyle/>
          <a:p>
            <a:r>
              <a:rPr lang="ru-RU" sz="3600" b="1" dirty="0" smtClean="0">
                <a:solidFill>
                  <a:srgbClr val="0070C0"/>
                </a:solidFill>
              </a:rPr>
              <a:t>3. Транспортный травматизм</a:t>
            </a:r>
            <a:r>
              <a:rPr lang="ru-RU" sz="3600" dirty="0" smtClean="0">
                <a:solidFill>
                  <a:srgbClr val="0070C0"/>
                </a:solidFill>
              </a:rPr>
              <a:t> </a:t>
            </a:r>
            <a:endParaRPr lang="ru-RU" sz="3600" dirty="0">
              <a:solidFill>
                <a:srgbClr val="0070C0"/>
              </a:solidFill>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3" y="908720"/>
            <a:ext cx="2865143" cy="23560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051" y="3933056"/>
            <a:ext cx="2984045" cy="22380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090816" y="1712635"/>
            <a:ext cx="2953891" cy="25483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133700" y="4581128"/>
            <a:ext cx="3022476" cy="20871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156176" y="973142"/>
            <a:ext cx="2798860" cy="2167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266502" y="3789041"/>
            <a:ext cx="2688534" cy="22298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749948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648072"/>
          </a:xfrm>
        </p:spPr>
        <p:txBody>
          <a:bodyPr>
            <a:normAutofit/>
          </a:bodyPr>
          <a:lstStyle/>
          <a:p>
            <a:r>
              <a:rPr lang="ru-RU" sz="3600" b="1" dirty="0" smtClean="0">
                <a:solidFill>
                  <a:srgbClr val="0070C0"/>
                </a:solidFill>
                <a:latin typeface="Times New Roman"/>
                <a:ea typeface="Calibri"/>
              </a:rPr>
              <a:t>4. Школьный </a:t>
            </a:r>
            <a:r>
              <a:rPr lang="ru-RU" sz="3600" b="1" dirty="0">
                <a:solidFill>
                  <a:srgbClr val="0070C0"/>
                </a:solidFill>
                <a:latin typeface="Times New Roman"/>
                <a:ea typeface="Calibri"/>
              </a:rPr>
              <a:t>травматизм</a:t>
            </a:r>
            <a:r>
              <a:rPr lang="ru-RU" sz="3600" dirty="0">
                <a:solidFill>
                  <a:srgbClr val="0070C0"/>
                </a:solidFill>
                <a:latin typeface="Times New Roman"/>
                <a:ea typeface="Calibri"/>
              </a:rPr>
              <a:t> </a:t>
            </a:r>
            <a:endParaRPr lang="ru-RU" sz="3600" dirty="0">
              <a:solidFill>
                <a:srgbClr val="0070C0"/>
              </a:solidFill>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0" y="1052736"/>
            <a:ext cx="2643758" cy="22137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80339" y="993331"/>
            <a:ext cx="2904322" cy="23326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69310" y="4217220"/>
            <a:ext cx="3240360" cy="24302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796136" y="4392578"/>
            <a:ext cx="3179413" cy="22928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987824" y="2778665"/>
            <a:ext cx="3054085" cy="26109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001848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sz="3600" b="1" dirty="0" smtClean="0">
                <a:solidFill>
                  <a:srgbClr val="0070C0"/>
                </a:solidFill>
                <a:latin typeface="Times New Roman"/>
                <a:ea typeface="Calibri"/>
              </a:rPr>
              <a:t>5. Спортивный </a:t>
            </a:r>
            <a:r>
              <a:rPr lang="ru-RU" sz="3600" b="1" dirty="0">
                <a:solidFill>
                  <a:srgbClr val="0070C0"/>
                </a:solidFill>
                <a:latin typeface="Times New Roman"/>
                <a:ea typeface="Calibri"/>
              </a:rPr>
              <a:t>травматизм</a:t>
            </a:r>
            <a:r>
              <a:rPr lang="ru-RU" sz="3600" dirty="0">
                <a:solidFill>
                  <a:srgbClr val="0070C0"/>
                </a:solidFill>
                <a:latin typeface="Times New Roman"/>
                <a:ea typeface="Calibri"/>
              </a:rPr>
              <a:t> </a:t>
            </a:r>
            <a:endParaRPr lang="ru-RU" sz="3600" dirty="0">
              <a:solidFill>
                <a:srgbClr val="0070C0"/>
              </a:solidFill>
            </a:endParaRPr>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7752" y="1196752"/>
            <a:ext cx="2181225" cy="25629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42567" y="3535558"/>
            <a:ext cx="2779713" cy="2524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240414" y="930440"/>
            <a:ext cx="3899208" cy="25917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4" name="Picture 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7504" y="4134575"/>
            <a:ext cx="2938245" cy="1914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5" name="Picture 9"/>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682183" y="1988841"/>
            <a:ext cx="2562609" cy="1961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6" name="Picture 10"/>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131840" y="4797620"/>
            <a:ext cx="2764969" cy="18448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688816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dirty="0" smtClean="0">
                <a:solidFill>
                  <a:srgbClr val="0070C0"/>
                </a:solidFill>
              </a:rPr>
              <a:t>Предупреждение травматизма.</a:t>
            </a:r>
            <a:endParaRPr lang="ru-RU" dirty="0">
              <a:solidFill>
                <a:srgbClr val="0070C0"/>
              </a:solidFill>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206861" y="2060848"/>
            <a:ext cx="2947510" cy="23580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179512" y="1340768"/>
            <a:ext cx="6336704" cy="5047536"/>
          </a:xfrm>
          <a:prstGeom prst="rect">
            <a:avLst/>
          </a:prstGeom>
        </p:spPr>
        <p:txBody>
          <a:bodyPr wrap="square">
            <a:spAutoFit/>
          </a:bodyPr>
          <a:lstStyle/>
          <a:p>
            <a:pPr>
              <a:spcAft>
                <a:spcPts val="0"/>
              </a:spcAft>
            </a:pPr>
            <a:r>
              <a:rPr lang="ru-RU" sz="1600" b="1" dirty="0" smtClean="0">
                <a:latin typeface="Times New Roman"/>
                <a:ea typeface="Calibri"/>
                <a:cs typeface="Times New Roman"/>
              </a:rPr>
              <a:t>1. </a:t>
            </a:r>
            <a:r>
              <a:rPr lang="ru-RU" sz="1600" dirty="0" smtClean="0">
                <a:latin typeface="Times New Roman"/>
                <a:ea typeface="Calibri"/>
                <a:cs typeface="Times New Roman"/>
              </a:rPr>
              <a:t>Для </a:t>
            </a:r>
            <a:r>
              <a:rPr lang="ru-RU" sz="1600" b="1" u="sng" dirty="0">
                <a:latin typeface="Times New Roman"/>
                <a:ea typeface="Calibri"/>
                <a:cs typeface="Times New Roman"/>
              </a:rPr>
              <a:t>предупреждения травм при занятиях физкультурой и </a:t>
            </a:r>
            <a:r>
              <a:rPr lang="ru-RU" b="1" u="sng" dirty="0">
                <a:latin typeface="Times New Roman" panose="02020603050405020304" pitchFamily="18" charset="0"/>
                <a:ea typeface="Calibri"/>
                <a:cs typeface="Times New Roman" panose="02020603050405020304" pitchFamily="18" charset="0"/>
              </a:rPr>
              <a:t>спортом</a:t>
            </a:r>
            <a:r>
              <a:rPr lang="ru-RU" dirty="0">
                <a:latin typeface="Times New Roman" panose="02020603050405020304" pitchFamily="18" charset="0"/>
                <a:ea typeface="Calibri"/>
                <a:cs typeface="Times New Roman" panose="02020603050405020304" pitchFamily="18" charset="0"/>
              </a:rPr>
              <a:t>, а также при проведении различного рода спортивных мероприятий необходимо помнить и выполнять следующие мероприятия:</a:t>
            </a:r>
          </a:p>
          <a:p>
            <a:pPr marL="342900" lvl="0" indent="-342900">
              <a:spcAft>
                <a:spcPts val="0"/>
              </a:spcAft>
              <a:buFont typeface="+mj-lt"/>
              <a:buAutoNum type="arabicPeriod"/>
            </a:pPr>
            <a:r>
              <a:rPr lang="ru-RU" dirty="0">
                <a:latin typeface="Times New Roman" panose="02020603050405020304" pitchFamily="18" charset="0"/>
                <a:ea typeface="Calibri"/>
                <a:cs typeface="Times New Roman" panose="02020603050405020304" pitchFamily="18" charset="0"/>
              </a:rPr>
              <a:t>Запрещается проведение занятий, тренировок в отсутствии инструктора, тренера, преподавателя.</a:t>
            </a:r>
          </a:p>
          <a:p>
            <a:pPr marL="342900" lvl="0" indent="-342900">
              <a:spcAft>
                <a:spcPts val="0"/>
              </a:spcAft>
              <a:buFont typeface="+mj-lt"/>
              <a:buAutoNum type="arabicPeriod"/>
            </a:pPr>
            <a:r>
              <a:rPr lang="ru-RU" dirty="0">
                <a:latin typeface="Times New Roman" panose="02020603050405020304" pitchFamily="18" charset="0"/>
                <a:ea typeface="Calibri"/>
                <a:cs typeface="Times New Roman" panose="02020603050405020304" pitchFamily="18" charset="0"/>
              </a:rPr>
              <a:t>Занимающиеся должны быть распределены на группы по возрасту, состоянию здоровья, физической подготовленности.</a:t>
            </a:r>
          </a:p>
          <a:p>
            <a:pPr marL="342900" lvl="0" indent="-342900">
              <a:spcAft>
                <a:spcPts val="0"/>
              </a:spcAft>
              <a:buFont typeface="+mj-lt"/>
              <a:buAutoNum type="arabicPeriod"/>
            </a:pPr>
            <a:r>
              <a:rPr lang="ru-RU" dirty="0">
                <a:latin typeface="Times New Roman" panose="02020603050405020304" pitchFamily="18" charset="0"/>
                <a:ea typeface="Calibri"/>
                <a:cs typeface="Times New Roman" panose="02020603050405020304" pitchFamily="18" charset="0"/>
              </a:rPr>
              <a:t>Не допускать к занятиям и соревнованиям лиц, не прошедших врачебного обследования.</a:t>
            </a:r>
          </a:p>
          <a:p>
            <a:pPr marL="342900" lvl="0" indent="-342900">
              <a:spcAft>
                <a:spcPts val="0"/>
              </a:spcAft>
              <a:buFont typeface="+mj-lt"/>
              <a:buAutoNum type="arabicPeriod"/>
            </a:pPr>
            <a:r>
              <a:rPr lang="ru-RU" dirty="0">
                <a:latin typeface="Times New Roman" panose="02020603050405020304" pitchFamily="18" charset="0"/>
                <a:ea typeface="Calibri"/>
                <a:cs typeface="Times New Roman" panose="02020603050405020304" pitchFamily="18" charset="0"/>
              </a:rPr>
              <a:t>Строго соблюдать основные требования методики обучения физическим упражнениям:</a:t>
            </a:r>
          </a:p>
          <a:p>
            <a:pPr>
              <a:spcAft>
                <a:spcPts val="0"/>
              </a:spcAft>
            </a:pPr>
            <a:r>
              <a:rPr lang="ru-RU" dirty="0">
                <a:latin typeface="Times New Roman" panose="02020603050405020304" pitchFamily="18" charset="0"/>
                <a:ea typeface="Calibri"/>
                <a:cs typeface="Times New Roman" panose="02020603050405020304" pitchFamily="18" charset="0"/>
              </a:rPr>
              <a:t>а) последовательность в овладении двигательными навыками;</a:t>
            </a:r>
          </a:p>
          <a:p>
            <a:pPr>
              <a:spcAft>
                <a:spcPts val="0"/>
              </a:spcAft>
            </a:pPr>
            <a:r>
              <a:rPr lang="ru-RU" dirty="0">
                <a:latin typeface="Times New Roman" panose="02020603050405020304" pitchFamily="18" charset="0"/>
                <a:ea typeface="Calibri"/>
                <a:cs typeface="Times New Roman" panose="02020603050405020304" pitchFamily="18" charset="0"/>
              </a:rPr>
              <a:t>б) постепенность в увеличении нагрузки;</a:t>
            </a:r>
          </a:p>
          <a:p>
            <a:pPr>
              <a:spcAft>
                <a:spcPts val="0"/>
              </a:spcAft>
            </a:pPr>
            <a:r>
              <a:rPr lang="ru-RU" dirty="0">
                <a:latin typeface="Times New Roman" panose="02020603050405020304" pitchFamily="18" charset="0"/>
                <a:ea typeface="Calibri"/>
                <a:cs typeface="Times New Roman" panose="02020603050405020304" pitchFamily="18" charset="0"/>
              </a:rPr>
              <a:t>в) правильный показ упражнений и тщательный инструктаж занимающегося;</a:t>
            </a:r>
          </a:p>
          <a:p>
            <a:pPr>
              <a:spcAft>
                <a:spcPts val="0"/>
              </a:spcAft>
            </a:pPr>
            <a:r>
              <a:rPr lang="ru-RU" dirty="0">
                <a:latin typeface="Times New Roman" panose="02020603050405020304" pitchFamily="18" charset="0"/>
                <a:ea typeface="Calibri"/>
                <a:cs typeface="Times New Roman" panose="02020603050405020304" pitchFamily="18" charset="0"/>
              </a:rPr>
              <a:t>г) тщательный контроль за выполнением упражнений.</a:t>
            </a:r>
          </a:p>
        </p:txBody>
      </p:sp>
    </p:spTree>
    <p:extLst>
      <p:ext uri="{BB962C8B-B14F-4D97-AF65-F5344CB8AC3E}">
        <p14:creationId xmlns:p14="http://schemas.microsoft.com/office/powerpoint/2010/main" xmlns="" val="14314392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48680"/>
            <a:ext cx="5616624" cy="6106690"/>
          </a:xfrm>
        </p:spPr>
        <p:txBody>
          <a:bodyPr>
            <a:noAutofit/>
          </a:bodyPr>
          <a:lstStyle/>
          <a:p>
            <a:pPr algn="just">
              <a:spcAft>
                <a:spcPts val="0"/>
              </a:spcAft>
            </a:pPr>
            <a:r>
              <a:rPr lang="ru-RU" sz="1800" b="1" dirty="0" smtClean="0">
                <a:latin typeface="Times New Roman"/>
                <a:ea typeface="Calibri"/>
                <a:cs typeface="Times New Roman"/>
              </a:rPr>
              <a:t>               2. Профилактика </a:t>
            </a:r>
            <a:r>
              <a:rPr lang="ru-RU" sz="1800" b="1" dirty="0">
                <a:latin typeface="Times New Roman"/>
                <a:ea typeface="Calibri"/>
                <a:cs typeface="Times New Roman"/>
              </a:rPr>
              <a:t>уличного  травматизма при пешеходном движении предусматривает:</a:t>
            </a:r>
            <a:r>
              <a:rPr lang="ru-RU" sz="1800" b="1" dirty="0">
                <a:ea typeface="Calibri"/>
                <a:cs typeface="Times New Roman"/>
              </a:rPr>
              <a:t/>
            </a:r>
            <a:br>
              <a:rPr lang="ru-RU" sz="1800" b="1" dirty="0">
                <a:ea typeface="Calibri"/>
                <a:cs typeface="Times New Roman"/>
              </a:rPr>
            </a:br>
            <a:r>
              <a:rPr lang="ru-RU" sz="1800" dirty="0">
                <a:latin typeface="Times New Roman"/>
                <a:ea typeface="Calibri"/>
                <a:cs typeface="Times New Roman"/>
              </a:rPr>
              <a:t> 1) рациональное планирование и благоустройство улиц и мостовых, надлежащий уход за ними (применение песка во время гололеда, заделка рытвин), освещение улиц и площадей, ограждение строящихся и ремонтируемых зданий;</a:t>
            </a:r>
            <a:r>
              <a:rPr lang="ru-RU" sz="1800" dirty="0">
                <a:ea typeface="Calibri"/>
                <a:cs typeface="Times New Roman"/>
              </a:rPr>
              <a:t/>
            </a:r>
            <a:br>
              <a:rPr lang="ru-RU" sz="1800" dirty="0">
                <a:ea typeface="Calibri"/>
                <a:cs typeface="Times New Roman"/>
              </a:rPr>
            </a:br>
            <a:r>
              <a:rPr lang="ru-RU" sz="1800" dirty="0">
                <a:latin typeface="Times New Roman"/>
                <a:ea typeface="Calibri"/>
                <a:cs typeface="Times New Roman"/>
              </a:rPr>
              <a:t> 2) рациональную организацию и регулирование уличного движения, строгий контроль за соблюдением правил уличного движения;</a:t>
            </a:r>
            <a:r>
              <a:rPr lang="ru-RU" sz="1800" dirty="0">
                <a:ea typeface="Calibri"/>
                <a:cs typeface="Times New Roman"/>
              </a:rPr>
              <a:t/>
            </a:r>
            <a:br>
              <a:rPr lang="ru-RU" sz="1800" dirty="0">
                <a:ea typeface="Calibri"/>
                <a:cs typeface="Times New Roman"/>
              </a:rPr>
            </a:br>
            <a:r>
              <a:rPr lang="ru-RU" sz="1800" dirty="0">
                <a:latin typeface="Times New Roman"/>
                <a:ea typeface="Calibri"/>
                <a:cs typeface="Times New Roman"/>
              </a:rPr>
              <a:t> 3) обеспечение хорошего технического состояния уличного транспорта, его безопасность (исправность автоматических дверей в автобусах и трамваях);</a:t>
            </a:r>
            <a:r>
              <a:rPr lang="ru-RU" sz="1800" dirty="0">
                <a:ea typeface="Calibri"/>
                <a:cs typeface="Times New Roman"/>
              </a:rPr>
              <a:t/>
            </a:r>
            <a:br>
              <a:rPr lang="ru-RU" sz="1800" dirty="0">
                <a:ea typeface="Calibri"/>
                <a:cs typeface="Times New Roman"/>
              </a:rPr>
            </a:br>
            <a:r>
              <a:rPr lang="ru-RU" sz="1800" dirty="0">
                <a:latin typeface="Times New Roman"/>
                <a:ea typeface="Calibri"/>
                <a:cs typeface="Times New Roman"/>
              </a:rPr>
              <a:t> 4) надзор за детьми и их досугом;</a:t>
            </a:r>
            <a:r>
              <a:rPr lang="ru-RU" sz="1800" dirty="0">
                <a:ea typeface="Calibri"/>
                <a:cs typeface="Times New Roman"/>
              </a:rPr>
              <a:t/>
            </a:r>
            <a:br>
              <a:rPr lang="ru-RU" sz="1800" dirty="0">
                <a:ea typeface="Calibri"/>
                <a:cs typeface="Times New Roman"/>
              </a:rPr>
            </a:br>
            <a:r>
              <a:rPr lang="ru-RU" sz="1800" dirty="0">
                <a:latin typeface="Times New Roman"/>
                <a:ea typeface="Calibri"/>
                <a:cs typeface="Times New Roman"/>
              </a:rPr>
              <a:t> 5) широкую воспитательную и разъяснительную работу с населением (печать, радио, телевидение, кино, лекции, доклады). Одной из важных мер по профилактике уличного травматизма является борьба с бытовым пьянством, поскольку уличные травмы часто получают лица в состоянии алкогольного опьянения.</a:t>
            </a:r>
            <a:r>
              <a:rPr lang="ru-RU" sz="1800" dirty="0">
                <a:ea typeface="Calibri"/>
                <a:cs typeface="Times New Roman"/>
              </a:rPr>
              <a:t/>
            </a:r>
            <a:br>
              <a:rPr lang="ru-RU" sz="1800" dirty="0">
                <a:ea typeface="Calibri"/>
                <a:cs typeface="Times New Roman"/>
              </a:rPr>
            </a:br>
            <a:endParaRPr lang="ru-RU" sz="1800" b="1"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868144" y="1772816"/>
            <a:ext cx="2880320" cy="31683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271936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17927" y="332656"/>
            <a:ext cx="5400600" cy="6696744"/>
          </a:xfrm>
        </p:spPr>
        <p:txBody>
          <a:bodyPr>
            <a:normAutofit fontScale="90000"/>
          </a:bodyPr>
          <a:lstStyle/>
          <a:p>
            <a:pPr>
              <a:spcAft>
                <a:spcPts val="0"/>
              </a:spcAft>
            </a:pPr>
            <a:r>
              <a:rPr lang="ru-RU" sz="2000" b="1" dirty="0" smtClean="0">
                <a:latin typeface="Times New Roman" panose="02020603050405020304" pitchFamily="18" charset="0"/>
                <a:cs typeface="Times New Roman" panose="02020603050405020304" pitchFamily="18" charset="0"/>
              </a:rPr>
              <a:t>3. Для </a:t>
            </a:r>
            <a:r>
              <a:rPr lang="ru-RU" sz="2000" b="1" dirty="0">
                <a:latin typeface="Times New Roman" panose="02020603050405020304" pitchFamily="18" charset="0"/>
                <a:cs typeface="Times New Roman" panose="02020603050405020304" pitchFamily="18" charset="0"/>
              </a:rPr>
              <a:t>профилактики бытового травматизма  следует:</a:t>
            </a: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1) обеспечить правильный уход за грудными детьми и детьми </a:t>
            </a:r>
            <a:r>
              <a:rPr lang="ru-RU" sz="2000" dirty="0" err="1">
                <a:latin typeface="Times New Roman" panose="02020603050405020304" pitchFamily="18" charset="0"/>
                <a:cs typeface="Times New Roman" panose="02020603050405020304" pitchFamily="18" charset="0"/>
              </a:rPr>
              <a:t>преддошкольного</a:t>
            </a:r>
            <a:r>
              <a:rPr lang="ru-RU" sz="2000" dirty="0">
                <a:latin typeface="Times New Roman" panose="02020603050405020304" pitchFamily="18" charset="0"/>
                <a:cs typeface="Times New Roman" panose="02020603050405020304" pitchFamily="18" charset="0"/>
              </a:rPr>
              <a:t> возраста исключить возможность ожогов, не разрешать детям самостоятельно включать электроприборы, содержать электропроводку в надлежащем состоянии);</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2) усилить надзор за школьниками в часы их досуга (оборудование мест для игр – детских комнат, игровых площадок, парков).</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3) устранить технические погрешности в домовом хозяйстве;</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4) прививать детям правильные трудовые навыки;</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5) целенаправленно обучать их правилам поведения в местах общего пользования</a:t>
            </a:r>
            <a:r>
              <a:rPr lang="ru-RU" sz="2000" dirty="0" smtClean="0">
                <a:latin typeface="Times New Roman" panose="02020603050405020304" pitchFamily="18" charset="0"/>
                <a:cs typeface="Times New Roman" panose="02020603050405020304" pitchFamily="18" charset="0"/>
              </a:rPr>
              <a:t>.</a:t>
            </a:r>
            <a:br>
              <a:rPr lang="ru-RU" sz="2000" dirty="0" smtClean="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a:r>
            <a:br>
              <a:rPr lang="ru-RU" sz="2000" dirty="0" smtClean="0">
                <a:latin typeface="Times New Roman" panose="02020603050405020304" pitchFamily="18" charset="0"/>
                <a:cs typeface="Times New Roman" panose="02020603050405020304" pitchFamily="18" charset="0"/>
              </a:rPr>
            </a:br>
            <a:r>
              <a:rPr lang="ru-RU" sz="2000" b="1" dirty="0" smtClean="0">
                <a:latin typeface="Times New Roman" panose="02020603050405020304" pitchFamily="18" charset="0"/>
                <a:cs typeface="Times New Roman" panose="02020603050405020304" pitchFamily="18" charset="0"/>
              </a:rPr>
              <a:t>4. </a:t>
            </a:r>
            <a:r>
              <a:rPr lang="ru-RU" sz="2000" b="1" i="1" dirty="0" smtClean="0">
                <a:latin typeface="Times New Roman" panose="02020603050405020304" pitchFamily="18" charset="0"/>
                <a:ea typeface="Calibri"/>
                <a:cs typeface="Times New Roman" panose="02020603050405020304" pitchFamily="18" charset="0"/>
              </a:rPr>
              <a:t>Лучшая </a:t>
            </a:r>
            <a:r>
              <a:rPr lang="ru-RU" sz="2000" b="1" i="1" dirty="0">
                <a:latin typeface="Times New Roman" panose="02020603050405020304" pitchFamily="18" charset="0"/>
                <a:ea typeface="Calibri"/>
                <a:cs typeface="Times New Roman" panose="02020603050405020304" pitchFamily="18" charset="0"/>
              </a:rPr>
              <a:t>профилактика водного травматизма</a:t>
            </a:r>
            <a:r>
              <a:rPr lang="ru-RU" sz="2000" b="1" dirty="0">
                <a:latin typeface="Times New Roman" panose="02020603050405020304" pitchFamily="18" charset="0"/>
                <a:ea typeface="Calibri"/>
                <a:cs typeface="Times New Roman" panose="02020603050405020304" pitchFamily="18" charset="0"/>
              </a:rPr>
              <a:t> </a:t>
            </a:r>
            <a:r>
              <a:rPr lang="ru-RU" sz="2000" dirty="0">
                <a:latin typeface="Times New Roman" panose="02020603050405020304" pitchFamily="18" charset="0"/>
                <a:ea typeface="Calibri"/>
                <a:cs typeface="Times New Roman" panose="02020603050405020304" pitchFamily="18" charset="0"/>
              </a:rPr>
              <a:t>- умение держаться на воде. Поэтому профилактика здесь одна - заплывы самых лучших юных пловцов должны проходить на глазах у взрослых.</a:t>
            </a:r>
            <a:br>
              <a:rPr lang="ru-RU" sz="2000" dirty="0">
                <a:latin typeface="Times New Roman" panose="02020603050405020304" pitchFamily="18" charset="0"/>
                <a:ea typeface="Calibri"/>
                <a:cs typeface="Times New Roman" panose="02020603050405020304" pitchFamily="18" charset="0"/>
              </a:rPr>
            </a:br>
            <a:r>
              <a:rPr lang="ru-RU" dirty="0"/>
              <a:t/>
            </a:r>
            <a:br>
              <a:rPr lang="ru-RU" dirty="0"/>
            </a:br>
            <a:endParaRPr lang="ru-RU"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1556792"/>
            <a:ext cx="3096344" cy="38126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4" name="Прямая соединительная линия 3"/>
          <p:cNvCxnSpPr/>
          <p:nvPr/>
        </p:nvCxnSpPr>
        <p:spPr>
          <a:xfrm flipH="1">
            <a:off x="179512" y="1268760"/>
            <a:ext cx="3672408" cy="4392488"/>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6" name="Прямая соединительная линия 5"/>
          <p:cNvCxnSpPr/>
          <p:nvPr/>
        </p:nvCxnSpPr>
        <p:spPr>
          <a:xfrm>
            <a:off x="395536" y="1268760"/>
            <a:ext cx="3456384" cy="4392488"/>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xmlns="" val="18613387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71336" y="332656"/>
            <a:ext cx="4372872" cy="6250706"/>
          </a:xfrm>
        </p:spPr>
        <p:txBody>
          <a:bodyPr>
            <a:noAutofit/>
          </a:bodyPr>
          <a:lstStyle/>
          <a:p>
            <a:pPr>
              <a:spcAft>
                <a:spcPts val="0"/>
              </a:spcAft>
            </a:pPr>
            <a:r>
              <a:rPr lang="ru-RU" sz="1800" b="1" u="sng" dirty="0">
                <a:latin typeface="Times New Roman" panose="02020603050405020304" pitchFamily="18" charset="0"/>
                <a:ea typeface="Calibri"/>
                <a:cs typeface="Times New Roman" panose="02020603050405020304" pitchFamily="18" charset="0"/>
              </a:rPr>
              <a:t>Основные меры профилактики детского травматизма</a:t>
            </a:r>
            <a:r>
              <a:rPr lang="ru-RU" sz="1800" dirty="0">
                <a:latin typeface="Times New Roman" panose="02020603050405020304" pitchFamily="18" charset="0"/>
                <a:ea typeface="Calibri"/>
                <a:cs typeface="Times New Roman" panose="02020603050405020304" pitchFamily="18" charset="0"/>
              </a:rPr>
              <a:t>: недоступность спичек, хранение препаратов бытовой химии в недоступных для детей местах, осторожность во время кормления ребенка горячей жидкой пищей, повышенное внимание и осторожность при переносе посуды с горячей жидкостью в тех местах квартиры, где внезапно могут появиться дети, запрещение детям находится во время приготовления пищи, мытья посуды, стирки белья и других работ на кухне, постоянный надзор взрослых при купании детей, защита детей от горящих газовых плит, обогревательных приборов, обеспечение «техники безопасности» в жилых помещениях (ограждения батарей отопительной системы, закрытие розеток в доступных детям местах), организация интересных и безопасных игр и занятий, отвлекающих детей от опасных шалостей, обучение детей правилам дорожного движения.</a:t>
            </a:r>
            <a:br>
              <a:rPr lang="ru-RU" sz="1800" dirty="0">
                <a:latin typeface="Times New Roman" panose="02020603050405020304" pitchFamily="18" charset="0"/>
                <a:ea typeface="Calibri"/>
                <a:cs typeface="Times New Roman" panose="02020603050405020304" pitchFamily="18" charset="0"/>
              </a:rPr>
            </a:br>
            <a:endParaRPr lang="ru-RU" sz="1800" dirty="0">
              <a:latin typeface="Times New Roman" panose="02020603050405020304" pitchFamily="18" charset="0"/>
              <a:cs typeface="Times New Roman" panose="02020603050405020304" pitchFamily="18" charset="0"/>
            </a:endParaRPr>
          </a:p>
        </p:txBody>
      </p:sp>
      <p:pic>
        <p:nvPicPr>
          <p:cNvPr id="10242"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24061" y="332656"/>
            <a:ext cx="1847275" cy="15841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4" name="Прямая соединительная линия 3"/>
          <p:cNvCxnSpPr/>
          <p:nvPr/>
        </p:nvCxnSpPr>
        <p:spPr>
          <a:xfrm flipH="1">
            <a:off x="224061" y="188640"/>
            <a:ext cx="1971675" cy="1872208"/>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6" name="Прямая соединительная линия 5"/>
          <p:cNvCxnSpPr/>
          <p:nvPr/>
        </p:nvCxnSpPr>
        <p:spPr>
          <a:xfrm>
            <a:off x="157379" y="152862"/>
            <a:ext cx="1872208" cy="1872208"/>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pic>
        <p:nvPicPr>
          <p:cNvPr id="10243"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70468" y="5157192"/>
            <a:ext cx="2089415" cy="15670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44208" y="2299718"/>
            <a:ext cx="2584287" cy="24482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0" y="2564903"/>
            <a:ext cx="2071336" cy="19179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90164376"/>
      </p:ext>
    </p:extLst>
  </p:cSld>
  <p:clrMapOvr>
    <a:masterClrMapping/>
  </p:clrMapOvr>
  <p:timing>
    <p:tnLst>
      <p:par>
        <p:cTn id="1" dur="indefinite" restart="never" nodeType="tmRoot"/>
      </p:par>
    </p:tnLst>
  </p:timing>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20080"/>
          </a:xfrm>
        </p:spPr>
        <p:txBody>
          <a:bodyPr>
            <a:normAutofit fontScale="90000"/>
          </a:bodyPr>
          <a:lstStyle/>
          <a:p>
            <a:r>
              <a:rPr dirty="0" lang="ru-RU" smtClean="0">
                <a:solidFill>
                  <a:srgbClr val="0070C0"/>
                </a:solidFill>
              </a:rPr>
              <a:t>Оказание первой помощи.</a:t>
            </a:r>
            <a:endParaRPr dirty="0" lang="ru-RU">
              <a:solidFill>
                <a:srgbClr val="0070C0"/>
              </a:solidFill>
            </a:endParaRPr>
          </a:p>
        </p:txBody>
      </p:sp>
      <p:sp>
        <p:nvSpPr>
          <p:cNvPr id="3" name="Прямоугольник 2"/>
          <p:cNvSpPr/>
          <p:nvPr/>
        </p:nvSpPr>
        <p:spPr>
          <a:xfrm>
            <a:off x="71923" y="813471"/>
            <a:ext cx="5490607" cy="5632311"/>
          </a:xfrm>
          <a:prstGeom prst="rect">
            <a:avLst/>
          </a:prstGeom>
        </p:spPr>
        <p:txBody>
          <a:bodyPr wrap="square">
            <a:spAutoFit/>
          </a:bodyPr>
          <a:lstStyle/>
          <a:p>
            <a:r>
              <a:rPr b="1" dirty="0" lang="ru-RU">
                <a:latin charset="0" panose="02020603050405020304" pitchFamily="18" typeface="Times New Roman"/>
                <a:cs charset="0" panose="02020603050405020304" pitchFamily="18" typeface="Times New Roman"/>
              </a:rPr>
              <a:t>Первая помощь при ожогах</a:t>
            </a:r>
            <a:endParaRPr dirty="0" lang="ru-RU">
              <a:latin charset="0" panose="02020603050405020304" pitchFamily="18" typeface="Times New Roman"/>
              <a:cs charset="0" panose="02020603050405020304" pitchFamily="18" typeface="Times New Roman"/>
            </a:endParaRPr>
          </a:p>
          <a:p>
            <a:pPr indent="-285750" lvl="0" marL="285750">
              <a:buFont charset="0" pitchFamily="34" typeface="Arial"/>
              <a:buChar char="•"/>
            </a:pPr>
            <a:r>
              <a:rPr dirty="0" lang="ru-RU">
                <a:latin charset="0" panose="02020603050405020304" pitchFamily="18" typeface="Times New Roman"/>
                <a:cs charset="0" panose="02020603050405020304" pitchFamily="18" typeface="Times New Roman"/>
              </a:rPr>
              <a:t>Если одежда ребенка воспламенилась, быстро оберните его одеялом или другой одеждой, чтобы погасить пламя.</a:t>
            </a:r>
          </a:p>
          <a:p>
            <a:pPr indent="-285750" lvl="0" marL="285750">
              <a:buFont charset="0" pitchFamily="34" typeface="Arial"/>
              <a:buChar char="•"/>
            </a:pPr>
            <a:r>
              <a:rPr dirty="0" lang="ru-RU">
                <a:latin charset="0" panose="02020603050405020304" pitchFamily="18" typeface="Times New Roman"/>
                <a:cs charset="0" panose="02020603050405020304" pitchFamily="18" typeface="Times New Roman"/>
              </a:rPr>
              <a:t>Сразу охладите место ожога с помощью большого количества чистой холодной воды. Бывает, что полное охлаждение ожога длится полчаса</a:t>
            </a:r>
            <a:r>
              <a:rPr dirty="0" lang="ru-RU" smtClean="0">
                <a:latin charset="0" panose="02020603050405020304" pitchFamily="18" typeface="Times New Roman"/>
                <a:cs charset="0" panose="02020603050405020304" pitchFamily="18" typeface="Times New Roman"/>
              </a:rPr>
              <a:t>.</a:t>
            </a:r>
            <a:r>
              <a:rPr dirty="0" lang="ru-RU">
                <a:latin charset="0" panose="02020603050405020304" pitchFamily="18" typeface="Times New Roman"/>
                <a:cs charset="0" panose="02020603050405020304" pitchFamily="18" typeface="Times New Roman"/>
              </a:rPr>
              <a:t> </a:t>
            </a:r>
          </a:p>
          <a:p>
            <a:pPr indent="-285750" lvl="0" marL="285750">
              <a:buFont charset="0" pitchFamily="34" typeface="Arial"/>
              <a:buChar char="•"/>
            </a:pPr>
            <a:r>
              <a:rPr dirty="0" lang="ru-RU">
                <a:latin charset="0" panose="02020603050405020304" pitchFamily="18" typeface="Times New Roman"/>
                <a:cs charset="0" panose="02020603050405020304" pitchFamily="18" typeface="Times New Roman"/>
              </a:rPr>
              <a:t>Держите место ожога чистым и сухим, закройте его чистой неплотной повязкой. Если ожог больше, чем большая монета или начинает покрываться пузырями, немедленно отвезите ребенка в медицинское учреждение. Не вскрывайте пузыри - они защищают пораженное место.</a:t>
            </a:r>
          </a:p>
          <a:p>
            <a:pPr indent="-285750" lvl="0" marL="285750">
              <a:buFont charset="0" pitchFamily="34" typeface="Arial"/>
              <a:buChar char="•"/>
            </a:pPr>
            <a:r>
              <a:rPr dirty="0" lang="ru-RU">
                <a:latin charset="0" panose="02020603050405020304" pitchFamily="18" typeface="Times New Roman"/>
                <a:cs charset="0" panose="02020603050405020304" pitchFamily="18" typeface="Times New Roman"/>
              </a:rPr>
              <a:t>Не старайтесь оторвать то, что прилипло к месту ожога. Не прикладывайте к месту ожога ничего, кроме холодной воды.</a:t>
            </a:r>
          </a:p>
          <a:p>
            <a:pPr indent="-285750" lvl="0" marL="285750">
              <a:buFont charset="0" pitchFamily="34" typeface="Arial"/>
              <a:buChar char="•"/>
            </a:pPr>
            <a:r>
              <a:rPr dirty="0" lang="ru-RU">
                <a:latin charset="0" panose="02020603050405020304" pitchFamily="18" typeface="Times New Roman"/>
                <a:cs charset="0" panose="02020603050405020304" pitchFamily="18" typeface="Times New Roman"/>
              </a:rPr>
              <a:t>Дайте ребенку выпить фруктового сока или воды</a:t>
            </a:r>
            <a:r>
              <a:rPr dirty="0" lang="ru-RU" smtClean="0">
                <a:latin charset="0" panose="02020603050405020304" pitchFamily="18" typeface="Times New Roman"/>
                <a:cs charset="0" panose="02020603050405020304" pitchFamily="18" typeface="Times New Roman"/>
              </a:rPr>
              <a:t>.</a:t>
            </a:r>
            <a:endParaRPr dirty="0" lang="ru-RU">
              <a:latin charset="0" panose="02020603050405020304" pitchFamily="18" typeface="Times New Roman"/>
              <a:cs charset="0" panose="02020603050405020304" pitchFamily="18" typeface="Times New Roman"/>
            </a:endParaRPr>
          </a:p>
          <a:p>
            <a:pPr indent="-285750" lvl="0" marL="285750">
              <a:buFont charset="0" pitchFamily="34" typeface="Arial"/>
              <a:buChar char="•"/>
            </a:pPr>
            <a:r>
              <a:rPr dirty="0" lang="ru-RU">
                <a:latin charset="0" panose="02020603050405020304" pitchFamily="18" typeface="Times New Roman"/>
                <a:cs charset="0" panose="02020603050405020304" pitchFamily="18" typeface="Times New Roman"/>
              </a:rPr>
              <a:t>В домашней аптечке целесообразно иметь специальные средства для наружного применения, предназначенные для самопомощи при ожогах.</a:t>
            </a:r>
          </a:p>
        </p:txBody>
      </p:sp>
      <p:pic>
        <p:nvPicPr>
          <p:cNvPr id="11266" name="Picture 2"/>
          <p:cNvPicPr>
            <a:picLocks noChangeArrowheads="1" noChangeAspect="1"/>
          </p:cNvPicPr>
          <p:nvPr/>
        </p:nvPicPr>
        <p:blipFill rotWithShape="1">
          <a:blip cstate="print" r:embed="rId2">
            <a:extLst>
              <a:ext uri="{28A0092B-C50C-407E-A947-70E740481C1C}">
                <a14:useLocalDpi xmlns:a14="http://schemas.microsoft.com/office/drawing/2010/main" xmlns="" val="0"/>
              </a:ext>
            </a:extLst>
          </a:blip>
          <a:srcRect b="-71" r="31"/>
          <a:stretch/>
        </p:blipFill>
        <p:spPr bwMode="auto">
          <a:xfrm>
            <a:off x="5652120" y="868724"/>
            <a:ext cx="2467345" cy="22916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algn="ctr" dir="2700000" dist="35921" rotWithShape="0">
                    <a:schemeClr val="bg2"/>
                  </a:outerShdw>
                </a:effectLst>
              </a14:hiddenEffects>
            </a:ext>
          </a:extLst>
        </p:spPr>
      </p:pic>
      <p:pic>
        <p:nvPicPr>
          <p:cNvPr id="11267" name="Picture 3"/>
          <p:cNvPicPr>
            <a:picLocks noChangeArrowheads="1" noChangeAspect="1"/>
          </p:cNvPicPr>
          <p:nvPr/>
        </p:nvPicPr>
        <p:blipFill>
          <a:blip cstate="print" r:embed="rId3">
            <a:extLst>
              <a:ext uri="{28A0092B-C50C-407E-A947-70E740481C1C}">
                <a14:useLocalDpi xmlns:a14="http://schemas.microsoft.com/office/drawing/2010/main" xmlns="" val="0"/>
              </a:ext>
            </a:extLst>
          </a:blip>
          <a:srcRect/>
          <a:stretch>
            <a:fillRect/>
          </a:stretch>
        </p:blipFill>
        <p:spPr bwMode="auto">
          <a:xfrm>
            <a:off x="6660232" y="3344415"/>
            <a:ext cx="2225015" cy="16687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algn="ctr" dir="2700000" dist="35921" rotWithShape="0">
                    <a:schemeClr val="bg2"/>
                  </a:outerShdw>
                </a:effectLst>
              </a14:hiddenEffects>
            </a:ext>
          </a:extLst>
        </p:spPr>
      </p:pic>
      <p:pic>
        <p:nvPicPr>
          <p:cNvPr id="11268" name="Picture 4"/>
          <p:cNvPicPr>
            <a:picLocks noChangeArrowheads="1" noChangeAspect="1"/>
          </p:cNvPicPr>
          <p:nvPr/>
        </p:nvPicPr>
        <p:blipFill>
          <a:blip cstate="print" r:embed="rId4">
            <a:extLst>
              <a:ext uri="{28A0092B-C50C-407E-A947-70E740481C1C}">
                <a14:useLocalDpi xmlns:a14="http://schemas.microsoft.com/office/drawing/2010/main" xmlns="" val="0"/>
              </a:ext>
            </a:extLst>
          </a:blip>
          <a:srcRect/>
          <a:stretch>
            <a:fillRect/>
          </a:stretch>
        </p:blipFill>
        <p:spPr bwMode="auto">
          <a:xfrm>
            <a:off x="5562530" y="5085184"/>
            <a:ext cx="2163678" cy="16227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algn="ctr" dir="2700000" dist="35921" rotWithShape="0">
                    <a:schemeClr val="bg2"/>
                  </a:outerShdw>
                </a:effectLst>
              </a14:hiddenEffects>
            </a:ext>
          </a:extLst>
        </p:spPr>
      </p:pic>
    </p:spTree>
    <p:extLst>
      <p:ext uri="{BB962C8B-B14F-4D97-AF65-F5344CB8AC3E}">
        <p14:creationId xmlns:p14="http://schemas.microsoft.com/office/powerpoint/2010/main" xmlns="" val="4114624958"/>
      </p:ext>
    </p:extLst>
  </p:cSld>
  <p:clrMapOvr>
    <a:masterClrMapping/>
  </p:clrMapOvr>
  <p:timing>
    <p:tnLst>
      <p:par>
        <p:cTn dur="indefinite" id="1" nodeType="tmRoot" restart="never"/>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4824536" cy="6408712"/>
          </a:xfrm>
        </p:spPr>
        <p:txBody>
          <a:bodyPr>
            <a:normAutofit fontScale="90000"/>
          </a:bodyPr>
          <a:lstStyle/>
          <a:p>
            <a:pPr algn="l"/>
            <a:r>
              <a:rPr lang="ru-RU" sz="2200" b="1" dirty="0">
                <a:latin typeface="Times New Roman" panose="02020603050405020304" pitchFamily="18" charset="0"/>
                <a:cs typeface="Times New Roman" panose="02020603050405020304" pitchFamily="18" charset="0"/>
              </a:rPr>
              <a:t>Первая помощь при поражении электрическим током</a:t>
            </a:r>
            <a:r>
              <a:rPr lang="ru-RU" sz="2200" dirty="0">
                <a:latin typeface="Times New Roman" panose="02020603050405020304" pitchFamily="18" charset="0"/>
                <a:cs typeface="Times New Roman" panose="02020603050405020304" pitchFamily="18" charset="0"/>
              </a:rPr>
              <a:t/>
            </a:r>
            <a:br>
              <a:rPr lang="ru-RU" sz="2200" dirty="0">
                <a:latin typeface="Times New Roman" panose="02020603050405020304" pitchFamily="18" charset="0"/>
                <a:cs typeface="Times New Roman" panose="02020603050405020304" pitchFamily="18" charset="0"/>
              </a:rPr>
            </a:br>
            <a:r>
              <a:rPr lang="ru-RU" sz="2200" dirty="0" smtClean="0">
                <a:latin typeface="Times New Roman" panose="02020603050405020304" pitchFamily="18" charset="0"/>
                <a:cs typeface="Times New Roman" panose="02020603050405020304" pitchFamily="18" charset="0"/>
              </a:rPr>
              <a:t>   Если </a:t>
            </a:r>
            <a:r>
              <a:rPr lang="ru-RU" sz="2200" dirty="0">
                <a:latin typeface="Times New Roman" panose="02020603050405020304" pitchFamily="18" charset="0"/>
                <a:cs typeface="Times New Roman" panose="02020603050405020304" pitchFamily="18" charset="0"/>
              </a:rPr>
              <a:t>ребенок поражен электрическим током или получил ожоги от него, прежде всего отключите электричество и только после этого оказывайте первую помощь ребенку</a:t>
            </a:r>
            <a:r>
              <a:rPr lang="ru-RU" sz="2200" dirty="0" smtClean="0">
                <a:latin typeface="Times New Roman" panose="02020603050405020304" pitchFamily="18" charset="0"/>
                <a:cs typeface="Times New Roman" panose="02020603050405020304" pitchFamily="18" charset="0"/>
              </a:rPr>
              <a:t>.</a:t>
            </a:r>
            <a:br>
              <a:rPr lang="ru-RU" sz="2200" dirty="0" smtClean="0">
                <a:latin typeface="Times New Roman" panose="02020603050405020304" pitchFamily="18" charset="0"/>
                <a:cs typeface="Times New Roman" panose="02020603050405020304" pitchFamily="18" charset="0"/>
              </a:rPr>
            </a:br>
            <a:r>
              <a:rPr lang="ru-RU" sz="2200" dirty="0">
                <a:latin typeface="Times New Roman" panose="02020603050405020304" pitchFamily="18" charset="0"/>
                <a:cs typeface="Times New Roman" panose="02020603050405020304" pitchFamily="18" charset="0"/>
              </a:rPr>
              <a:t> </a:t>
            </a:r>
            <a:r>
              <a:rPr lang="ru-RU" sz="2200" dirty="0" smtClean="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Если ребенок без сознания, держите его в тепле и немедленно обратитесь за медицинской помощью.</a:t>
            </a:r>
            <a:br>
              <a:rPr lang="ru-RU" sz="2200" dirty="0">
                <a:latin typeface="Times New Roman" panose="02020603050405020304" pitchFamily="18" charset="0"/>
                <a:cs typeface="Times New Roman" panose="02020603050405020304" pitchFamily="18" charset="0"/>
              </a:rPr>
            </a:br>
            <a:r>
              <a:rPr lang="ru-RU" sz="2200" dirty="0" smtClean="0">
                <a:latin typeface="Times New Roman" panose="02020603050405020304" pitchFamily="18" charset="0"/>
                <a:cs typeface="Times New Roman" panose="02020603050405020304" pitchFamily="18" charset="0"/>
              </a:rPr>
              <a:t>   Если </a:t>
            </a:r>
            <a:r>
              <a:rPr lang="ru-RU" sz="2200" dirty="0">
                <a:latin typeface="Times New Roman" panose="02020603050405020304" pitchFamily="18" charset="0"/>
                <a:cs typeface="Times New Roman" panose="02020603050405020304" pitchFamily="18" charset="0"/>
              </a:rPr>
              <a:t>ребенку тяжело дышать или он не дышит, положите его на спину ровно, немного приподняв голову. </a:t>
            </a:r>
            <a:r>
              <a:rPr lang="ru-RU" sz="2200" dirty="0" smtClean="0">
                <a:latin typeface="Times New Roman" panose="02020603050405020304" pitchFamily="18" charset="0"/>
                <a:cs typeface="Times New Roman" panose="02020603050405020304" pitchFamily="18" charset="0"/>
              </a:rPr>
              <a:t/>
            </a:r>
            <a:br>
              <a:rPr lang="ru-RU" sz="2200" dirty="0" smtClean="0">
                <a:latin typeface="Times New Roman" panose="02020603050405020304" pitchFamily="18" charset="0"/>
                <a:cs typeface="Times New Roman" panose="02020603050405020304" pitchFamily="18" charset="0"/>
              </a:rPr>
            </a:br>
            <a:r>
              <a:rPr lang="ru-RU" sz="2200" dirty="0">
                <a:latin typeface="Times New Roman" panose="02020603050405020304" pitchFamily="18" charset="0"/>
                <a:cs typeface="Times New Roman" panose="02020603050405020304" pitchFamily="18" charset="0"/>
              </a:rPr>
              <a:t> </a:t>
            </a:r>
            <a:r>
              <a:rPr lang="ru-RU" sz="2200" dirty="0" smtClean="0">
                <a:latin typeface="Times New Roman" panose="02020603050405020304" pitchFamily="18" charset="0"/>
                <a:cs typeface="Times New Roman" panose="02020603050405020304" pitchFamily="18" charset="0"/>
              </a:rPr>
              <a:t>  Закройте </a:t>
            </a:r>
            <a:r>
              <a:rPr lang="ru-RU" sz="2200" dirty="0">
                <a:latin typeface="Times New Roman" panose="02020603050405020304" pitchFamily="18" charset="0"/>
                <a:cs typeface="Times New Roman" panose="02020603050405020304" pitchFamily="18" charset="0"/>
              </a:rPr>
              <a:t>ноздри ребенка и энергично вдыхайте ему в рот, чтобы грудь ребенка поднималась. Сосчитайте до трех и повторите процедуру. Повторяйте до тех пор, пока дыхание не восстановится.</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вал 2"/>
          <p:cNvSpPr/>
          <p:nvPr/>
        </p:nvSpPr>
        <p:spPr>
          <a:xfrm>
            <a:off x="395536" y="1099698"/>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819" y="2564904"/>
            <a:ext cx="171450" cy="165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819" y="3513138"/>
            <a:ext cx="171450" cy="165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4437112"/>
            <a:ext cx="171450" cy="165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293"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92080" y="180535"/>
            <a:ext cx="2381250" cy="1838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294" name="Picture 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12160" y="2564904"/>
            <a:ext cx="2641922" cy="17612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295" name="Picture 7"/>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075420" y="4941168"/>
            <a:ext cx="2619375" cy="1743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000357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23928" y="577962"/>
            <a:ext cx="5365310" cy="6250706"/>
          </a:xfrm>
        </p:spPr>
        <p:txBody>
          <a:bodyPr>
            <a:normAutofit fontScale="90000"/>
          </a:bodyPr>
          <a:lstStyle/>
          <a:p>
            <a:pPr algn="l">
              <a:spcAft>
                <a:spcPts val="0"/>
              </a:spcAft>
            </a:pPr>
            <a:r>
              <a:rPr lang="ru-RU" sz="2000" b="1" dirty="0">
                <a:latin typeface="Times New Roman" panose="02020603050405020304" pitchFamily="18" charset="0"/>
                <a:ea typeface="Calibri"/>
                <a:cs typeface="Times New Roman" panose="02020603050405020304" pitchFamily="18" charset="0"/>
              </a:rPr>
              <a:t>Первая помощь при падениях и несчастных случаях на </a:t>
            </a:r>
            <a:r>
              <a:rPr lang="ru-RU" sz="2000" b="1" dirty="0" smtClean="0">
                <a:latin typeface="Times New Roman" panose="02020603050405020304" pitchFamily="18" charset="0"/>
                <a:ea typeface="Calibri"/>
                <a:cs typeface="Times New Roman" panose="02020603050405020304" pitchFamily="18" charset="0"/>
              </a:rPr>
              <a:t>дороге</a:t>
            </a:r>
            <a:r>
              <a:rPr lang="ru-RU" sz="2000" dirty="0">
                <a:latin typeface="Times New Roman" panose="02020603050405020304" pitchFamily="18" charset="0"/>
                <a:ea typeface="Calibri"/>
                <a:cs typeface="Times New Roman" panose="02020603050405020304" pitchFamily="18" charset="0"/>
              </a:rPr>
              <a:t/>
            </a:r>
            <a:br>
              <a:rPr lang="ru-RU" sz="2000" dirty="0">
                <a:latin typeface="Times New Roman" panose="02020603050405020304" pitchFamily="18" charset="0"/>
                <a:ea typeface="Calibri"/>
                <a:cs typeface="Times New Roman" panose="02020603050405020304" pitchFamily="18" charset="0"/>
              </a:rPr>
            </a:br>
            <a:r>
              <a:rPr lang="ru-RU" sz="2000" dirty="0" smtClean="0">
                <a:latin typeface="Times New Roman" panose="02020603050405020304" pitchFamily="18" charset="0"/>
                <a:ea typeface="Calibri"/>
                <a:cs typeface="Times New Roman" panose="02020603050405020304" pitchFamily="18" charset="0"/>
              </a:rPr>
              <a:t>    </a:t>
            </a:r>
            <a:r>
              <a:rPr lang="ru-RU" sz="2000" b="1" dirty="0" smtClean="0">
                <a:solidFill>
                  <a:prstClr val="black"/>
                </a:solidFill>
                <a:latin typeface="Times New Roman" panose="02020603050405020304" pitchFamily="18" charset="0"/>
                <a:ea typeface="Calibri"/>
                <a:cs typeface="Times New Roman" panose="02020603050405020304" pitchFamily="18" charset="0"/>
              </a:rPr>
              <a:t>–</a:t>
            </a:r>
            <a:r>
              <a:rPr lang="ru-RU" sz="2000" dirty="0" smtClean="0">
                <a:latin typeface="Times New Roman" panose="02020603050405020304" pitchFamily="18" charset="0"/>
                <a:ea typeface="Calibri"/>
                <a:cs typeface="Times New Roman" panose="02020603050405020304" pitchFamily="18" charset="0"/>
              </a:rPr>
              <a:t> Повреждения </a:t>
            </a:r>
            <a:r>
              <a:rPr lang="ru-RU" sz="2000" dirty="0">
                <a:latin typeface="Times New Roman" panose="02020603050405020304" pitchFamily="18" charset="0"/>
                <a:ea typeface="Calibri"/>
                <a:cs typeface="Times New Roman" panose="02020603050405020304" pitchFamily="18" charset="0"/>
              </a:rPr>
              <a:t>головы, позвоночника и шеи могут вызвать паралич и представляют серьезную угрозу для жизни. Ограничьте подвижность головы и спины, избегайте любых сгибов позвоночника, чтобы предотвратить дополнительные повреждения, и вызовите скорую медицинскую помощь.</a:t>
            </a:r>
            <a:br>
              <a:rPr lang="ru-RU" sz="2000" dirty="0">
                <a:latin typeface="Times New Roman" panose="02020603050405020304" pitchFamily="18" charset="0"/>
                <a:ea typeface="Calibri"/>
                <a:cs typeface="Times New Roman" panose="02020603050405020304" pitchFamily="18" charset="0"/>
              </a:rPr>
            </a:br>
            <a:r>
              <a:rPr lang="ru-RU" sz="2000" dirty="0" smtClean="0">
                <a:latin typeface="Times New Roman" panose="02020603050405020304" pitchFamily="18" charset="0"/>
                <a:ea typeface="Calibri"/>
                <a:cs typeface="Times New Roman" panose="02020603050405020304" pitchFamily="18" charset="0"/>
              </a:rPr>
              <a:t>   </a:t>
            </a:r>
            <a:r>
              <a:rPr lang="ru-RU" sz="2000" b="1" dirty="0">
                <a:solidFill>
                  <a:prstClr val="black"/>
                </a:solidFill>
                <a:latin typeface="Times New Roman" panose="02020603050405020304" pitchFamily="18" charset="0"/>
                <a:ea typeface="Calibri"/>
                <a:cs typeface="Times New Roman" panose="02020603050405020304" pitchFamily="18" charset="0"/>
              </a:rPr>
              <a:t>– </a:t>
            </a:r>
            <a:r>
              <a:rPr lang="ru-RU" sz="2000" dirty="0" smtClean="0">
                <a:latin typeface="Times New Roman" panose="02020603050405020304" pitchFamily="18" charset="0"/>
                <a:ea typeface="Calibri"/>
                <a:cs typeface="Times New Roman" panose="02020603050405020304" pitchFamily="18" charset="0"/>
              </a:rPr>
              <a:t>Если </a:t>
            </a:r>
            <a:r>
              <a:rPr lang="ru-RU" sz="2000" dirty="0">
                <a:latin typeface="Times New Roman" panose="02020603050405020304" pitchFamily="18" charset="0"/>
                <a:ea typeface="Calibri"/>
                <a:cs typeface="Times New Roman" panose="02020603050405020304" pitchFamily="18" charset="0"/>
              </a:rPr>
              <a:t>ребенок не может двигаться или испытывает острую боль, скорее всего, у него перелом костей. Зафиксируйте место перелома шиной или подручным материалом, после чего вызовите скорую медицинскую помощь.</a:t>
            </a:r>
            <a:br>
              <a:rPr lang="ru-RU" sz="2000" dirty="0">
                <a:latin typeface="Times New Roman" panose="02020603050405020304" pitchFamily="18" charset="0"/>
                <a:ea typeface="Calibri"/>
                <a:cs typeface="Times New Roman" panose="02020603050405020304" pitchFamily="18" charset="0"/>
              </a:rPr>
            </a:br>
            <a:r>
              <a:rPr lang="ru-RU" sz="2000" dirty="0" smtClean="0">
                <a:latin typeface="Times New Roman" panose="02020603050405020304" pitchFamily="18" charset="0"/>
                <a:ea typeface="Calibri"/>
                <a:cs typeface="Times New Roman" panose="02020603050405020304" pitchFamily="18" charset="0"/>
              </a:rPr>
              <a:t>   </a:t>
            </a:r>
            <a:r>
              <a:rPr lang="ru-RU" sz="2000" b="1" dirty="0" smtClean="0">
                <a:solidFill>
                  <a:prstClr val="black"/>
                </a:solidFill>
                <a:latin typeface="Times New Roman" panose="02020603050405020304" pitchFamily="18" charset="0"/>
                <a:ea typeface="Calibri"/>
                <a:cs typeface="Times New Roman" panose="02020603050405020304" pitchFamily="18" charset="0"/>
              </a:rPr>
              <a:t>– </a:t>
            </a:r>
            <a:r>
              <a:rPr lang="ru-RU" sz="2000" dirty="0" smtClean="0">
                <a:latin typeface="Times New Roman" panose="02020603050405020304" pitchFamily="18" charset="0"/>
                <a:ea typeface="Calibri"/>
                <a:cs typeface="Times New Roman" panose="02020603050405020304" pitchFamily="18" charset="0"/>
              </a:rPr>
              <a:t>Если </a:t>
            </a:r>
            <a:r>
              <a:rPr lang="ru-RU" sz="2000" dirty="0">
                <a:latin typeface="Times New Roman" panose="02020603050405020304" pitchFamily="18" charset="0"/>
                <a:ea typeface="Calibri"/>
                <a:cs typeface="Times New Roman" panose="02020603050405020304" pitchFamily="18" charset="0"/>
              </a:rPr>
              <a:t>ребенок без сознания, держите его в тепле и вызовите скорую медицинскую помощь.</a:t>
            </a:r>
            <a:br>
              <a:rPr lang="ru-RU" sz="2000" dirty="0">
                <a:latin typeface="Times New Roman" panose="02020603050405020304" pitchFamily="18" charset="0"/>
                <a:ea typeface="Calibri"/>
                <a:cs typeface="Times New Roman" panose="02020603050405020304" pitchFamily="18" charset="0"/>
              </a:rPr>
            </a:br>
            <a:r>
              <a:rPr lang="ru-RU" sz="2000" dirty="0" smtClean="0">
                <a:latin typeface="Times New Roman" panose="02020603050405020304" pitchFamily="18" charset="0"/>
                <a:ea typeface="Calibri"/>
                <a:cs typeface="Times New Roman" panose="02020603050405020304" pitchFamily="18" charset="0"/>
              </a:rPr>
              <a:t>   </a:t>
            </a:r>
            <a:r>
              <a:rPr lang="ru-RU" sz="2000" b="1" dirty="0" smtClean="0">
                <a:solidFill>
                  <a:prstClr val="black"/>
                </a:solidFill>
                <a:latin typeface="Times New Roman" panose="02020603050405020304" pitchFamily="18" charset="0"/>
                <a:ea typeface="Calibri"/>
                <a:cs typeface="Times New Roman" panose="02020603050405020304" pitchFamily="18" charset="0"/>
              </a:rPr>
              <a:t>– </a:t>
            </a:r>
            <a:r>
              <a:rPr lang="ru-RU" sz="2000" dirty="0" smtClean="0">
                <a:latin typeface="Times New Roman" panose="02020603050405020304" pitchFamily="18" charset="0"/>
                <a:ea typeface="Calibri"/>
                <a:cs typeface="Times New Roman" panose="02020603050405020304" pitchFamily="18" charset="0"/>
              </a:rPr>
              <a:t>При </a:t>
            </a:r>
            <a:r>
              <a:rPr lang="ru-RU" sz="2000" dirty="0">
                <a:latin typeface="Times New Roman" panose="02020603050405020304" pitchFamily="18" charset="0"/>
                <a:ea typeface="Calibri"/>
                <a:cs typeface="Times New Roman" panose="02020603050405020304" pitchFamily="18" charset="0"/>
              </a:rPr>
              <a:t>ушибах и растяжениях погрузите пораженные места в холодную воду или приложите на 15 минут лед. Лед предварительно положите в целлофановый пакет и оберните махровым полотенцем. При необходимости повторите процедуру, Холод уменьшит боль и снимет отеки. Успокойте ребенка.</a:t>
            </a:r>
            <a:r>
              <a:rPr lang="ru-RU" sz="3600" dirty="0">
                <a:latin typeface="Times New Roman" panose="02020603050405020304" pitchFamily="18" charset="0"/>
                <a:ea typeface="Calibri"/>
                <a:cs typeface="Times New Roman" panose="02020603050405020304" pitchFamily="18" charset="0"/>
              </a:rPr>
              <a:t/>
            </a:r>
            <a:br>
              <a:rPr lang="ru-RU" sz="3600" dirty="0">
                <a:latin typeface="Times New Roman" panose="02020603050405020304" pitchFamily="18" charset="0"/>
                <a:ea typeface="Calibri"/>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pic>
        <p:nvPicPr>
          <p:cNvPr id="13317"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226813"/>
            <a:ext cx="2347847" cy="23880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18"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15616" y="2774741"/>
            <a:ext cx="2524633" cy="20882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19"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9552" y="5236049"/>
            <a:ext cx="1356742" cy="13567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38497720"/>
      </p:ext>
    </p:extLst>
  </p:cSld>
  <p:clrMapOvr>
    <a:masterClrMapping/>
  </p:clrMapOvr>
  <p:timing>
    <p:tnLst>
      <p:par>
        <p:cTn id="1" dur="indefinite" restart="never" nodeType="tmRoot"/>
      </p:par>
    </p:tnLst>
  </p:timing>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03303" y="249016"/>
            <a:ext cx="5733193" cy="6552728"/>
          </a:xfrm>
        </p:spPr>
        <p:txBody>
          <a:bodyPr>
            <a:noAutofit/>
          </a:bodyPr>
          <a:lstStyle/>
          <a:p>
            <a:pPr>
              <a:spcAft>
                <a:spcPts val="0"/>
              </a:spcAft>
            </a:pPr>
            <a:r>
              <a:rPr b="1" dirty="0" lang="ru-RU" sz="1700">
                <a:latin typeface="Times New Roman"/>
                <a:ea typeface="Calibri"/>
                <a:cs typeface="Times New Roman"/>
              </a:rPr>
              <a:t>Первая помощь при порезах и ранах</a:t>
            </a:r>
            <a:r>
              <a:rPr dirty="0" lang="ru-RU" sz="1700">
                <a:ea typeface="Calibri"/>
                <a:cs typeface="Times New Roman"/>
              </a:rPr>
              <a:t/>
            </a:r>
            <a:br>
              <a:rPr dirty="0" lang="ru-RU" sz="1700">
                <a:ea typeface="Calibri"/>
                <a:cs typeface="Times New Roman"/>
              </a:rPr>
            </a:br>
            <a:r>
              <a:rPr dirty="0" lang="ru-RU" sz="1700">
                <a:latin typeface="Times New Roman"/>
                <a:ea typeface="Calibri"/>
                <a:cs typeface="Times New Roman"/>
              </a:rPr>
              <a:t>При небольших порезах и ранах:</a:t>
            </a:r>
            <a:r>
              <a:rPr dirty="0" lang="ru-RU" sz="1700">
                <a:ea typeface="Calibri"/>
                <a:cs typeface="Times New Roman"/>
              </a:rPr>
              <a:t/>
            </a:r>
            <a:br>
              <a:rPr dirty="0" lang="ru-RU" sz="1700">
                <a:ea typeface="Calibri"/>
                <a:cs typeface="Times New Roman"/>
              </a:rPr>
            </a:br>
            <a:r>
              <a:rPr dirty="0" lang="ru-RU" sz="1700">
                <a:latin typeface="Times New Roman"/>
                <a:ea typeface="Calibri"/>
                <a:cs typeface="Times New Roman"/>
              </a:rPr>
              <a:t>Промойте рану 3%-ной перекисью водорода, а при ее отсутствии - чистой (по возможности кипяченой охлажденной) водой с мылом.</a:t>
            </a:r>
            <a:r>
              <a:rPr dirty="0" lang="ru-RU" sz="1700">
                <a:ea typeface="Calibri"/>
                <a:cs typeface="Times New Roman"/>
              </a:rPr>
              <a:t/>
            </a:r>
            <a:br>
              <a:rPr dirty="0" lang="ru-RU" sz="1700">
                <a:ea typeface="Calibri"/>
                <a:cs typeface="Times New Roman"/>
              </a:rPr>
            </a:br>
            <a:r>
              <a:rPr dirty="0" lang="ru-RU" sz="1700">
                <a:latin typeface="Times New Roman"/>
                <a:ea typeface="Calibri"/>
                <a:cs typeface="Times New Roman"/>
              </a:rPr>
              <a:t>Высушите кожу вокруг раны, обработайте йодом.</a:t>
            </a:r>
            <a:r>
              <a:rPr dirty="0" lang="ru-RU" sz="1700">
                <a:ea typeface="Calibri"/>
                <a:cs typeface="Times New Roman"/>
              </a:rPr>
              <a:t/>
            </a:r>
            <a:br>
              <a:rPr dirty="0" lang="ru-RU" sz="1700">
                <a:ea typeface="Calibri"/>
                <a:cs typeface="Times New Roman"/>
              </a:rPr>
            </a:br>
            <a:r>
              <a:rPr dirty="0" lang="ru-RU" sz="1700">
                <a:latin typeface="Times New Roman"/>
                <a:ea typeface="Calibri"/>
                <a:cs typeface="Times New Roman"/>
              </a:rPr>
              <a:t>Закройте рану чистой марлей и наложите повязку.</a:t>
            </a:r>
            <a:r>
              <a:rPr dirty="0" lang="ru-RU" sz="1700">
                <a:ea typeface="Calibri"/>
                <a:cs typeface="Times New Roman"/>
              </a:rPr>
              <a:t/>
            </a:r>
            <a:br>
              <a:rPr dirty="0" lang="ru-RU" sz="1700">
                <a:ea typeface="Calibri"/>
                <a:cs typeface="Times New Roman"/>
              </a:rPr>
            </a:br>
            <a:r>
              <a:rPr dirty="0" lang="ru-RU" sz="1700">
                <a:latin typeface="Times New Roman"/>
                <a:ea typeface="Calibri"/>
                <a:cs typeface="Times New Roman"/>
              </a:rPr>
              <a:t>При серьезных порезах и ранах:</a:t>
            </a:r>
            <a:r>
              <a:rPr dirty="0" lang="ru-RU" sz="1700">
                <a:ea typeface="Calibri"/>
                <a:cs typeface="Times New Roman"/>
              </a:rPr>
              <a:t/>
            </a:r>
            <a:br>
              <a:rPr dirty="0" lang="ru-RU" sz="1700">
                <a:ea typeface="Calibri"/>
                <a:cs typeface="Times New Roman"/>
              </a:rPr>
            </a:br>
            <a:r>
              <a:rPr dirty="0" lang="ru-RU" sz="1700">
                <a:latin typeface="Times New Roman"/>
                <a:ea typeface="Calibri"/>
                <a:cs typeface="Times New Roman"/>
              </a:rPr>
              <a:t>Если кусочек стекла или другого предмета застрял в ране, не старайтесь удалить его. Это может привести к кровотечению или большому повреждению тканей.</a:t>
            </a:r>
            <a:r>
              <a:rPr dirty="0" lang="ru-RU" sz="1700">
                <a:ea typeface="Calibri"/>
                <a:cs typeface="Times New Roman"/>
              </a:rPr>
              <a:t/>
            </a:r>
            <a:br>
              <a:rPr dirty="0" lang="ru-RU" sz="1700">
                <a:ea typeface="Calibri"/>
                <a:cs typeface="Times New Roman"/>
              </a:rPr>
            </a:br>
            <a:r>
              <a:rPr dirty="0" lang="ru-RU" sz="1700">
                <a:latin typeface="Times New Roman"/>
                <a:ea typeface="Calibri"/>
                <a:cs typeface="Times New Roman"/>
              </a:rPr>
              <a:t> </a:t>
            </a:r>
            <a:r>
              <a:rPr dirty="0" lang="ru-RU" sz="1700">
                <a:ea typeface="Calibri"/>
                <a:cs typeface="Times New Roman"/>
              </a:rPr>
              <a:t/>
            </a:r>
            <a:br>
              <a:rPr dirty="0" lang="ru-RU" sz="1700">
                <a:ea typeface="Calibri"/>
                <a:cs typeface="Times New Roman"/>
              </a:rPr>
            </a:br>
            <a:r>
              <a:rPr dirty="0" lang="ru-RU" sz="1700">
                <a:latin typeface="Times New Roman"/>
                <a:ea typeface="Calibri"/>
                <a:cs typeface="Times New Roman"/>
              </a:rPr>
              <a:t>Если у ребенка сильное кровотечение, поднимите пораженное место выше уровня груди и плотно прижмите рану (или место рядом с ней) подушкой или мягким свертком из чистой ткани. Продолжайте держать сверток или подушку, пока кровотечение не прекратится.</a:t>
            </a:r>
            <a:r>
              <a:rPr dirty="0" lang="ru-RU" sz="1700">
                <a:ea typeface="Calibri"/>
                <a:cs typeface="Times New Roman"/>
              </a:rPr>
              <a:t/>
            </a:r>
            <a:br>
              <a:rPr dirty="0" lang="ru-RU" sz="1700">
                <a:ea typeface="Calibri"/>
                <a:cs typeface="Times New Roman"/>
              </a:rPr>
            </a:br>
            <a:r>
              <a:rPr dirty="0" lang="ru-RU" sz="1700">
                <a:latin typeface="Times New Roman"/>
                <a:ea typeface="Calibri"/>
                <a:cs typeface="Times New Roman"/>
              </a:rPr>
              <a:t>Не кладите веществ растительного или животного происхождения на рану, поскольку это может вызвать инфицирование.</a:t>
            </a:r>
            <a:r>
              <a:rPr dirty="0" lang="ru-RU" sz="1700">
                <a:ea typeface="Calibri"/>
                <a:cs typeface="Times New Roman"/>
              </a:rPr>
              <a:t/>
            </a:r>
            <a:br>
              <a:rPr dirty="0" lang="ru-RU" sz="1700">
                <a:ea typeface="Calibri"/>
                <a:cs typeface="Times New Roman"/>
              </a:rPr>
            </a:br>
            <a:r>
              <a:rPr dirty="0" lang="ru-RU" sz="1700">
                <a:latin typeface="Times New Roman"/>
                <a:ea typeface="Calibri"/>
                <a:cs typeface="Times New Roman"/>
              </a:rPr>
              <a:t>Наложите на рану повязку. Повязка не должна быть слишком тугой.</a:t>
            </a:r>
            <a:r>
              <a:rPr dirty="0" lang="ru-RU" sz="1700">
                <a:ea typeface="Calibri"/>
                <a:cs typeface="Times New Roman"/>
              </a:rPr>
              <a:t/>
            </a:r>
            <a:br>
              <a:rPr dirty="0" lang="ru-RU" sz="1700">
                <a:ea typeface="Calibri"/>
                <a:cs typeface="Times New Roman"/>
              </a:rPr>
            </a:br>
            <a:r>
              <a:rPr dirty="0" lang="ru-RU" sz="1700">
                <a:latin typeface="Times New Roman"/>
                <a:ea typeface="Calibri"/>
                <a:cs typeface="Times New Roman"/>
              </a:rPr>
              <a:t>Отвезите ребенка в больницу или вызовите скорую медицинскую помощь. Спросите медицинского работника, надо ли сделать ребенку прививку от столбняка.</a:t>
            </a:r>
            <a:r>
              <a:rPr dirty="0" lang="ru-RU" sz="1500">
                <a:ea typeface="Calibri"/>
                <a:cs typeface="Times New Roman"/>
              </a:rPr>
              <a:t/>
            </a:r>
            <a:br>
              <a:rPr dirty="0" lang="ru-RU" sz="1500">
                <a:ea typeface="Calibri"/>
                <a:cs typeface="Times New Roman"/>
              </a:rPr>
            </a:br>
            <a:endParaRPr dirty="0" lang="ru-RU" sz="1500"/>
          </a:p>
        </p:txBody>
      </p:sp>
      <p:pic>
        <p:nvPicPr>
          <p:cNvPr id="14338" name="Picture 2"/>
          <p:cNvPicPr>
            <a:picLocks noChangeArrowheads="1" noChangeAspect="1"/>
          </p:cNvPicPr>
          <p:nvPr/>
        </p:nvPicPr>
        <p:blipFill>
          <a:blip cstate="print" r:embed="rId2">
            <a:extLst>
              <a:ext uri="{28A0092B-C50C-407E-A947-70E740481C1C}">
                <a14:useLocalDpi xmlns:a14="http://schemas.microsoft.com/office/drawing/2010/main" xmlns="" val="0"/>
              </a:ext>
            </a:extLst>
          </a:blip>
          <a:srcRect/>
          <a:stretch>
            <a:fillRect/>
          </a:stretch>
        </p:blipFill>
        <p:spPr bwMode="auto">
          <a:xfrm>
            <a:off x="251520" y="188640"/>
            <a:ext cx="2791197" cy="18607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algn="ctr" dir="2700000" dist="35921" rotWithShape="0">
                    <a:schemeClr val="bg2"/>
                  </a:outerShdw>
                </a:effectLst>
              </a14:hiddenEffects>
            </a:ext>
          </a:extLst>
        </p:spPr>
      </p:pic>
      <p:pic>
        <p:nvPicPr>
          <p:cNvPr id="14339" name="Picture 3"/>
          <p:cNvPicPr>
            <a:picLocks noChangeArrowheads="1" noChangeAspect="1"/>
          </p:cNvPicPr>
          <p:nvPr/>
        </p:nvPicPr>
        <p:blipFill rotWithShape="1">
          <a:blip cstate="print" r:embed="rId3">
            <a:extLst>
              <a:ext uri="{28A0092B-C50C-407E-A947-70E740481C1C}">
                <a14:useLocalDpi xmlns:a14="http://schemas.microsoft.com/office/drawing/2010/main" xmlns="" val="0"/>
              </a:ext>
            </a:extLst>
          </a:blip>
          <a:srcRect b="42"/>
          <a:stretch/>
        </p:blipFill>
        <p:spPr bwMode="auto">
          <a:xfrm>
            <a:off x="1143063" y="2132856"/>
            <a:ext cx="2160240" cy="2880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algn="ctr" dir="2700000" dist="35921" rotWithShape="0">
                    <a:schemeClr val="bg2"/>
                  </a:outerShdw>
                </a:effectLst>
              </a14:hiddenEffects>
            </a:ext>
          </a:extLst>
        </p:spPr>
      </p:pic>
      <p:pic>
        <p:nvPicPr>
          <p:cNvPr id="14340" name="Picture 4"/>
          <p:cNvPicPr>
            <a:picLocks noChangeArrowheads="1" noChangeAspect="1"/>
          </p:cNvPicPr>
          <p:nvPr/>
        </p:nvPicPr>
        <p:blipFill>
          <a:blip cstate="print" r:embed="rId4">
            <a:extLst>
              <a:ext uri="{28A0092B-C50C-407E-A947-70E740481C1C}">
                <a14:useLocalDpi xmlns:a14="http://schemas.microsoft.com/office/drawing/2010/main" xmlns="" val="0"/>
              </a:ext>
            </a:extLst>
          </a:blip>
          <a:srcRect/>
          <a:stretch>
            <a:fillRect/>
          </a:stretch>
        </p:blipFill>
        <p:spPr bwMode="auto">
          <a:xfrm>
            <a:off x="107504" y="5013176"/>
            <a:ext cx="1905000" cy="159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algn="ctr" dir="2700000" dist="35921" rotWithShape="0">
                    <a:schemeClr val="bg2"/>
                  </a:outerShdw>
                </a:effectLst>
              </a14:hiddenEffects>
            </a:ext>
          </a:extLst>
        </p:spPr>
      </p:pic>
    </p:spTree>
    <p:extLst>
      <p:ext uri="{BB962C8B-B14F-4D97-AF65-F5344CB8AC3E}">
        <p14:creationId xmlns:p14="http://schemas.microsoft.com/office/powerpoint/2010/main" xmlns="" val="722680634"/>
      </p:ext>
    </p:extLst>
  </p:cSld>
  <p:clrMapOvr>
    <a:masterClrMapping/>
  </p:clrMapOvr>
  <p:timing>
    <p:tnLst>
      <p:par>
        <p:cTn dur="indefinite" id="1" nodeType="tmRoot" restart="never"/>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4536504" cy="6552728"/>
          </a:xfrm>
        </p:spPr>
        <p:txBody>
          <a:bodyPr>
            <a:normAutofit/>
          </a:bodyPr>
          <a:lstStyle/>
          <a:p>
            <a:pPr algn="l"/>
            <a:r>
              <a:rPr lang="ru-RU" sz="2000" b="1" dirty="0">
                <a:latin typeface="Times New Roman" panose="02020603050405020304" pitchFamily="18" charset="0"/>
                <a:cs typeface="Times New Roman" panose="02020603050405020304" pitchFamily="18" charset="0"/>
              </a:rPr>
              <a:t>Первая помощь при удушье</a:t>
            </a: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Если </a:t>
            </a:r>
            <a:r>
              <a:rPr lang="ru-RU" sz="2000" dirty="0">
                <a:latin typeface="Times New Roman" panose="02020603050405020304" pitchFamily="18" charset="0"/>
                <a:cs typeface="Times New Roman" panose="02020603050405020304" pitchFamily="18" charset="0"/>
              </a:rPr>
              <a:t>есть подозрение на повреждение шеи или головы, не двигайте голову ребенка.</a:t>
            </a:r>
            <a:br>
              <a:rPr lang="ru-RU" sz="2000" dirty="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Если </a:t>
            </a:r>
            <a:r>
              <a:rPr lang="ru-RU" sz="2000" dirty="0">
                <a:latin typeface="Times New Roman" panose="02020603050405020304" pitchFamily="18" charset="0"/>
                <a:cs typeface="Times New Roman" panose="02020603050405020304" pitchFamily="18" charset="0"/>
              </a:rPr>
              <a:t>ребенку тяжело дышать или он не дышит, положите его на спину ровно, немного подняв голову. </a:t>
            </a:r>
            <a:r>
              <a:rPr lang="ru-RU" sz="2000" dirty="0" smtClean="0">
                <a:latin typeface="Times New Roman" panose="02020603050405020304" pitchFamily="18" charset="0"/>
                <a:cs typeface="Times New Roman" panose="02020603050405020304" pitchFamily="18" charset="0"/>
              </a:rPr>
              <a:t> </a:t>
            </a:r>
            <a:br>
              <a:rPr lang="ru-RU" sz="2000" dirty="0" smtClean="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Держите </a:t>
            </a:r>
            <a:r>
              <a:rPr lang="ru-RU" sz="2000" dirty="0">
                <a:latin typeface="Times New Roman" panose="02020603050405020304" pitchFamily="18" charset="0"/>
                <a:cs typeface="Times New Roman" panose="02020603050405020304" pitchFamily="18" charset="0"/>
              </a:rPr>
              <a:t>ноздри ребенка закрытыми и вдыхайте ему в рот, делая искусственное дыхание. Повторяйте процедуру, пока ребенок не начнет дышать.</a:t>
            </a:r>
            <a:br>
              <a:rPr lang="ru-RU" sz="2000" dirty="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Если </a:t>
            </a:r>
            <a:r>
              <a:rPr lang="ru-RU" sz="2000" dirty="0">
                <a:latin typeface="Times New Roman" panose="02020603050405020304" pitchFamily="18" charset="0"/>
                <a:cs typeface="Times New Roman" panose="02020603050405020304" pitchFamily="18" charset="0"/>
              </a:rPr>
              <a:t>ребенок дышит, но находится без сознания, переверните его на бок, чтобы язык не мешал дышать.</a:t>
            </a:r>
            <a:br>
              <a:rPr lang="ru-RU" sz="2000" dirty="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Вызовите </a:t>
            </a:r>
            <a:r>
              <a:rPr lang="ru-RU" sz="2000" dirty="0">
                <a:latin typeface="Times New Roman" panose="02020603050405020304" pitchFamily="18" charset="0"/>
                <a:cs typeface="Times New Roman" panose="02020603050405020304" pitchFamily="18" charset="0"/>
              </a:rPr>
              <a:t>скорую медицинскую помощь</a:t>
            </a:r>
            <a:r>
              <a:rPr lang="ru-RU" sz="2000" dirty="0" smtClean="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60032" y="188640"/>
            <a:ext cx="2590428" cy="2184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88224" y="2564904"/>
            <a:ext cx="2116646" cy="20410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Скругленный прямоугольник 2"/>
          <p:cNvSpPr/>
          <p:nvPr/>
        </p:nvSpPr>
        <p:spPr>
          <a:xfrm>
            <a:off x="323528" y="1280679"/>
            <a:ext cx="144016" cy="132097"/>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ru-RU"/>
          </a:p>
        </p:txBody>
      </p:sp>
      <p:sp>
        <p:nvSpPr>
          <p:cNvPr id="6" name="Скругленный прямоугольник 5"/>
          <p:cNvSpPr/>
          <p:nvPr/>
        </p:nvSpPr>
        <p:spPr>
          <a:xfrm>
            <a:off x="323528" y="1280678"/>
            <a:ext cx="144016" cy="132097"/>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ru-RU"/>
          </a:p>
        </p:txBody>
      </p:sp>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73298" y="2176480"/>
            <a:ext cx="244475" cy="231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45306" y="3068960"/>
            <a:ext cx="244475" cy="231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45306" y="4605956"/>
            <a:ext cx="244475" cy="231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Скругленный прямоугольник 10"/>
          <p:cNvSpPr/>
          <p:nvPr/>
        </p:nvSpPr>
        <p:spPr>
          <a:xfrm>
            <a:off x="331912" y="5517232"/>
            <a:ext cx="144016" cy="132097"/>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ru-RU"/>
          </a:p>
        </p:txBody>
      </p:sp>
      <p:pic>
        <p:nvPicPr>
          <p:cNvPr id="1031" name="Picture 7"/>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778576" y="4837731"/>
            <a:ext cx="2634560" cy="18485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715485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60648"/>
            <a:ext cx="4618856" cy="6250706"/>
          </a:xfrm>
        </p:spPr>
        <p:txBody>
          <a:bodyPr>
            <a:normAutofit fontScale="90000"/>
          </a:bodyPr>
          <a:lstStyle/>
          <a:p>
            <a:pPr algn="l"/>
            <a:r>
              <a:rPr lang="ru-RU" sz="2000" b="1" u="sng" dirty="0">
                <a:latin typeface="Times New Roman" panose="02020603050405020304" pitchFamily="18" charset="0"/>
                <a:cs typeface="Times New Roman" panose="02020603050405020304" pitchFamily="18" charset="0"/>
              </a:rPr>
              <a:t>Первая помощь при отравлении</a:t>
            </a: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Если </a:t>
            </a:r>
            <a:r>
              <a:rPr lang="ru-RU" sz="2000" dirty="0">
                <a:latin typeface="Times New Roman" panose="02020603050405020304" pitchFamily="18" charset="0"/>
                <a:cs typeface="Times New Roman" panose="02020603050405020304" pitchFamily="18" charset="0"/>
              </a:rPr>
              <a:t>ребенок проглотил яд, не старайтесь вызвать рвоту, поскольку это может только осложнить положение.</a:t>
            </a:r>
            <a:br>
              <a:rPr lang="ru-RU" sz="2000" dirty="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Если </a:t>
            </a:r>
            <a:r>
              <a:rPr lang="ru-RU" sz="2000" dirty="0">
                <a:latin typeface="Times New Roman" panose="02020603050405020304" pitchFamily="18" charset="0"/>
                <a:cs typeface="Times New Roman" panose="02020603050405020304" pitchFamily="18" charset="0"/>
              </a:rPr>
              <a:t>яд попал на одежду или кожу ребенка, снимите одежду и промойте большим количеством воды. Несколько раз тщательно промойте кожу ребенка с мылом.</a:t>
            </a:r>
            <a:br>
              <a:rPr lang="ru-RU" sz="2000" dirty="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Если </a:t>
            </a:r>
            <a:r>
              <a:rPr lang="ru-RU" sz="2000" dirty="0">
                <a:latin typeface="Times New Roman" panose="02020603050405020304" pitchFamily="18" charset="0"/>
                <a:cs typeface="Times New Roman" panose="02020603050405020304" pitchFamily="18" charset="0"/>
              </a:rPr>
              <a:t>яд попал в глаза, промывайте их чистой водой по меньшей мере в течение 10 минут.</a:t>
            </a:r>
            <a:br>
              <a:rPr lang="ru-RU" sz="2000" dirty="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Немедленно </a:t>
            </a:r>
            <a:r>
              <a:rPr lang="ru-RU" sz="2000" dirty="0">
                <a:latin typeface="Times New Roman" panose="02020603050405020304" pitchFamily="18" charset="0"/>
                <a:cs typeface="Times New Roman" panose="02020603050405020304" pitchFamily="18" charset="0"/>
              </a:rPr>
              <a:t>отвезите ребенка в больницу или вызовите скорую медицинскую помощь</a:t>
            </a:r>
            <a:r>
              <a:rPr lang="ru-RU" sz="2000" dirty="0" smtClean="0">
                <a:latin typeface="Times New Roman" panose="02020603050405020304" pitchFamily="18" charset="0"/>
                <a:cs typeface="Times New Roman" panose="02020603050405020304" pitchFamily="18" charset="0"/>
              </a:rPr>
              <a:t>.</a:t>
            </a:r>
            <a:br>
              <a:rPr lang="ru-RU" sz="2000" dirty="0" smtClean="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     Возьмите </a:t>
            </a:r>
            <a:r>
              <a:rPr lang="ru-RU" sz="2000" dirty="0">
                <a:latin typeface="Times New Roman" panose="02020603050405020304" pitchFamily="18" charset="0"/>
                <a:cs typeface="Times New Roman" panose="02020603050405020304" pitchFamily="18" charset="0"/>
              </a:rPr>
              <a:t>с собой образец ядовитого вещества или лекарства, которое принял ребенок, или емкость, в которой оно находилось. Ожидая помощи, держите ребенка в покое.</a:t>
            </a:r>
            <a:r>
              <a:rPr lang="ru-RU" dirty="0"/>
              <a:t/>
            </a:r>
            <a:br>
              <a:rPr lang="ru-RU" dirty="0"/>
            </a:br>
            <a:endParaRPr lang="ru-RU" dirty="0"/>
          </a:p>
        </p:txBody>
      </p:sp>
      <p:sp>
        <p:nvSpPr>
          <p:cNvPr id="3" name="5-конечная звезда 2"/>
          <p:cNvSpPr/>
          <p:nvPr/>
        </p:nvSpPr>
        <p:spPr>
          <a:xfrm>
            <a:off x="251520" y="938624"/>
            <a:ext cx="216024" cy="216024"/>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8875" y="1700808"/>
            <a:ext cx="341313" cy="334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9751" y="3609550"/>
            <a:ext cx="341313" cy="334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9751" y="2780928"/>
            <a:ext cx="341313" cy="334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957" y="4149080"/>
            <a:ext cx="341313" cy="334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91779" y="5172362"/>
            <a:ext cx="2381250" cy="1619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939795" y="3199069"/>
            <a:ext cx="2660787" cy="17738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096909" y="252208"/>
            <a:ext cx="2713484" cy="27134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610544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Содержимое 2"/>
          <p:cNvSpPr>
            <a:spLocks noGrp="1"/>
          </p:cNvSpPr>
          <p:nvPr>
            <p:ph idx="4294967295"/>
          </p:nvPr>
        </p:nvSpPr>
        <p:spPr>
          <a:xfrm>
            <a:off x="0" y="0"/>
            <a:ext cx="8229600" cy="4525963"/>
          </a:xfrm>
        </p:spPr>
        <p:txBody>
          <a:bodyPr>
            <a:normAutofit fontScale="85000" lnSpcReduction="10000"/>
          </a:bodyPr>
          <a:lstStyle/>
          <a:p>
            <a:pPr algn="ctr" eaLnBrk="1" hangingPunct="1">
              <a:buNone/>
              <a:defRPr/>
            </a:pPr>
            <a:endParaRPr lang="ru-RU" sz="2200" b="1" dirty="0" smtClean="0">
              <a:solidFill>
                <a:schemeClr val="tx2"/>
              </a:solidFill>
              <a:latin typeface="Georgia" pitchFamily="18" charset="0"/>
            </a:endParaRPr>
          </a:p>
          <a:p>
            <a:pPr algn="ctr" eaLnBrk="1" hangingPunct="1">
              <a:buNone/>
              <a:defRPr/>
            </a:pPr>
            <a:r>
              <a:rPr lang="ru-RU" sz="2200" b="1" dirty="0" smtClean="0">
                <a:solidFill>
                  <a:schemeClr val="tx2"/>
                </a:solidFill>
                <a:latin typeface="Georgia" pitchFamily="18" charset="0"/>
              </a:rPr>
              <a:t>Профилактика </a:t>
            </a:r>
            <a:r>
              <a:rPr lang="ru-RU" sz="2200" b="1" dirty="0">
                <a:solidFill>
                  <a:schemeClr val="tx2"/>
                </a:solidFill>
                <a:latin typeface="Georgia" pitchFamily="18" charset="0"/>
              </a:rPr>
              <a:t>детского травматизма</a:t>
            </a:r>
          </a:p>
          <a:p>
            <a:pPr eaLnBrk="1" hangingPunct="1">
              <a:buNone/>
              <a:defRPr/>
            </a:pPr>
            <a:r>
              <a:rPr lang="ru-RU" sz="2200" b="1" dirty="0">
                <a:solidFill>
                  <a:srgbClr val="00B0F0"/>
                </a:solidFill>
                <a:latin typeface="Georgia" pitchFamily="18" charset="0"/>
              </a:rPr>
              <a:t> </a:t>
            </a:r>
          </a:p>
          <a:p>
            <a:pPr>
              <a:buNone/>
            </a:pPr>
            <a:r>
              <a:rPr lang="ru-RU" sz="2000" b="1" dirty="0" smtClean="0">
                <a:effectLst/>
                <a:latin typeface="Times New Roman" pitchFamily="18" charset="0"/>
                <a:cs typeface="Times New Roman" pitchFamily="18" charset="0"/>
              </a:rPr>
              <a:t>		Конечно</a:t>
            </a:r>
            <a:r>
              <a:rPr lang="ru-RU" sz="2000" b="1" dirty="0">
                <a:effectLst/>
                <a:latin typeface="Times New Roman" pitchFamily="18" charset="0"/>
                <a:cs typeface="Times New Roman" pitchFamily="18" charset="0"/>
              </a:rPr>
              <a:t>, полностью искоренить детский травматизм невозможно — от несчастного случая, увы, не застрахован никто. Но задача родителей — максимально обезопасить своего ребенка. Ведь большинство травм происходят именно по вине родителей — недоглядели, </a:t>
            </a:r>
            <a:r>
              <a:rPr lang="ru-RU" sz="2000" b="1" dirty="0" err="1" smtClean="0">
                <a:effectLst/>
                <a:latin typeface="Times New Roman" pitchFamily="18" charset="0"/>
                <a:cs typeface="Times New Roman" pitchFamily="18" charset="0"/>
              </a:rPr>
              <a:t>недообъяснили</a:t>
            </a:r>
            <a:r>
              <a:rPr lang="ru-RU" sz="2000" b="1" dirty="0" smtClean="0">
                <a:effectLst/>
                <a:latin typeface="Times New Roman" pitchFamily="18" charset="0"/>
                <a:cs typeface="Times New Roman" pitchFamily="18" charset="0"/>
              </a:rPr>
              <a:t>.</a:t>
            </a:r>
          </a:p>
          <a:p>
            <a:pPr>
              <a:buNone/>
            </a:pPr>
            <a:r>
              <a:rPr lang="ru-RU" sz="2000" b="1" dirty="0" smtClean="0">
                <a:effectLst/>
                <a:latin typeface="Times New Roman" pitchFamily="18" charset="0"/>
                <a:cs typeface="Times New Roman" pitchFamily="18" charset="0"/>
              </a:rPr>
              <a:t>		Взрослые обязаны предупреждать возможные риски и ограждать детей от них. Работа родителей по предупреждению травматизма должна идти в 2 –</a:t>
            </a:r>
            <a:r>
              <a:rPr lang="ru-RU" sz="2000" b="1" dirty="0" err="1" smtClean="0">
                <a:effectLst/>
                <a:latin typeface="Times New Roman" pitchFamily="18" charset="0"/>
                <a:cs typeface="Times New Roman" pitchFamily="18" charset="0"/>
              </a:rPr>
              <a:t>х</a:t>
            </a:r>
            <a:r>
              <a:rPr lang="ru-RU" sz="2000" b="1" dirty="0" smtClean="0">
                <a:effectLst/>
                <a:latin typeface="Times New Roman" pitchFamily="18" charset="0"/>
                <a:cs typeface="Times New Roman" pitchFamily="18" charset="0"/>
              </a:rPr>
              <a:t> направлениях: </a:t>
            </a:r>
          </a:p>
          <a:p>
            <a:pPr>
              <a:buNone/>
            </a:pPr>
            <a:r>
              <a:rPr lang="ru-RU" sz="2000" b="1" dirty="0" smtClean="0">
                <a:effectLst/>
                <a:latin typeface="Times New Roman" pitchFamily="18" charset="0"/>
                <a:cs typeface="Times New Roman" pitchFamily="18" charset="0"/>
              </a:rPr>
              <a:t>	</a:t>
            </a:r>
            <a:r>
              <a:rPr lang="ru-RU" sz="2000" b="1" u="sng" dirty="0" smtClean="0">
                <a:effectLst/>
                <a:latin typeface="Times New Roman" pitchFamily="18" charset="0"/>
                <a:cs typeface="Times New Roman" pitchFamily="18" charset="0"/>
              </a:rPr>
              <a:t>1. Устранение </a:t>
            </a:r>
            <a:r>
              <a:rPr lang="ru-RU" sz="2000" b="1" u="sng" dirty="0" err="1" smtClean="0">
                <a:effectLst/>
                <a:latin typeface="Times New Roman" pitchFamily="18" charset="0"/>
                <a:cs typeface="Times New Roman" pitchFamily="18" charset="0"/>
              </a:rPr>
              <a:t>травмоопасных</a:t>
            </a:r>
            <a:r>
              <a:rPr lang="ru-RU" sz="2000" b="1" u="sng" dirty="0" smtClean="0">
                <a:effectLst/>
                <a:latin typeface="Times New Roman" pitchFamily="18" charset="0"/>
                <a:cs typeface="Times New Roman" pitchFamily="18" charset="0"/>
              </a:rPr>
              <a:t> ситуаций; </a:t>
            </a:r>
          </a:p>
          <a:p>
            <a:pPr>
              <a:buNone/>
            </a:pPr>
            <a:r>
              <a:rPr lang="ru-RU" sz="2000" b="1" u="sng" dirty="0" smtClean="0">
                <a:effectLst/>
                <a:latin typeface="Times New Roman" pitchFamily="18" charset="0"/>
                <a:cs typeface="Times New Roman" pitchFamily="18" charset="0"/>
              </a:rPr>
              <a:t>	2.Систематическое обучение детей основам профилактики травматизма</a:t>
            </a:r>
            <a:r>
              <a:rPr lang="ru-RU" sz="2000" b="1" dirty="0" smtClean="0">
                <a:effectLst/>
                <a:latin typeface="Times New Roman" pitchFamily="18" charset="0"/>
                <a:cs typeface="Times New Roman" pitchFamily="18" charset="0"/>
              </a:rPr>
              <a:t>.</a:t>
            </a:r>
          </a:p>
          <a:p>
            <a:pPr>
              <a:buNone/>
            </a:pPr>
            <a:r>
              <a:rPr lang="ru-RU" sz="2000" b="1" dirty="0" smtClean="0">
                <a:effectLst/>
                <a:latin typeface="Times New Roman" pitchFamily="18" charset="0"/>
                <a:cs typeface="Times New Roman" pitchFamily="18" charset="0"/>
              </a:rPr>
              <a:t> </a:t>
            </a:r>
          </a:p>
          <a:p>
            <a:pPr>
              <a:buNone/>
            </a:pPr>
            <a:r>
              <a:rPr lang="ru-RU" sz="2000" b="1" dirty="0" smtClean="0">
                <a:effectLst/>
                <a:latin typeface="Times New Roman" pitchFamily="18" charset="0"/>
                <a:cs typeface="Times New Roman" pitchFamily="18" charset="0"/>
              </a:rPr>
              <a:t>		 Важно при этом не развить у ребенка чувства робости и страха, а, наоборот, внушить ему, что опасности можно избежать, если вести себя  правильно. </a:t>
            </a:r>
          </a:p>
          <a:p>
            <a:pPr>
              <a:buNone/>
            </a:pPr>
            <a:endParaRPr lang="ru-RU" sz="2000" b="1" dirty="0">
              <a:effectLst/>
              <a:latin typeface="Times New Roman" pitchFamily="18" charset="0"/>
              <a:cs typeface="Times New Roman" pitchFamily="18" charset="0"/>
            </a:endParaRPr>
          </a:p>
          <a:p>
            <a:pPr eaLnBrk="1" hangingPunct="1">
              <a:defRPr/>
            </a:pP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642910" y="0"/>
            <a:ext cx="8229600" cy="4525962"/>
          </a:xfrm>
        </p:spPr>
        <p:txBody>
          <a:bodyPr>
            <a:normAutofit/>
          </a:bodyPr>
          <a:lstStyle/>
          <a:p>
            <a:pPr eaLnBrk="1" hangingPunct="1">
              <a:lnSpc>
                <a:spcPct val="80000"/>
              </a:lnSpc>
              <a:defRPr/>
            </a:pPr>
            <a:endParaRPr lang="ru-RU" sz="2200" smtClean="0"/>
          </a:p>
          <a:p>
            <a:pPr eaLnBrk="1" hangingPunct="1">
              <a:lnSpc>
                <a:spcPct val="80000"/>
              </a:lnSpc>
              <a:buFont typeface="Wingdings" pitchFamily="2" charset="2"/>
              <a:buNone/>
              <a:defRPr/>
            </a:pPr>
            <a:endParaRPr lang="ru-RU" sz="2200" smtClean="0"/>
          </a:p>
        </p:txBody>
      </p:sp>
      <p:sp>
        <p:nvSpPr>
          <p:cNvPr id="26626" name="Rectangle 5"/>
          <p:cNvSpPr>
            <a:spLocks noChangeArrowheads="1"/>
          </p:cNvSpPr>
          <p:nvPr/>
        </p:nvSpPr>
        <p:spPr bwMode="auto">
          <a:xfrm>
            <a:off x="-4546600" y="1866900"/>
            <a:ext cx="9144000" cy="0"/>
          </a:xfrm>
          <a:prstGeom prst="rect">
            <a:avLst/>
          </a:prstGeom>
          <a:noFill/>
          <a:ln w="9525">
            <a:noFill/>
            <a:miter lim="800000"/>
            <a:headEnd/>
            <a:tailEnd/>
          </a:ln>
        </p:spPr>
        <p:txBody>
          <a:bodyPr wrap="none" anchor="ctr">
            <a:spAutoFit/>
          </a:bodyPr>
          <a:lstStyle/>
          <a:p>
            <a:endParaRPr lang="ru-RU"/>
          </a:p>
        </p:txBody>
      </p:sp>
      <p:sp>
        <p:nvSpPr>
          <p:cNvPr id="26628" name="Rectangle 8"/>
          <p:cNvSpPr>
            <a:spLocks noChangeArrowheads="1"/>
          </p:cNvSpPr>
          <p:nvPr/>
        </p:nvSpPr>
        <p:spPr bwMode="auto">
          <a:xfrm>
            <a:off x="-4546600" y="1730375"/>
            <a:ext cx="9144000" cy="0"/>
          </a:xfrm>
          <a:prstGeom prst="rect">
            <a:avLst/>
          </a:prstGeom>
          <a:noFill/>
          <a:ln w="9525">
            <a:noFill/>
            <a:miter lim="800000"/>
            <a:headEnd/>
            <a:tailEnd/>
          </a:ln>
        </p:spPr>
        <p:txBody>
          <a:bodyPr wrap="none" anchor="ctr">
            <a:spAutoFit/>
          </a:bodyPr>
          <a:lstStyle/>
          <a:p>
            <a:endParaRPr lang="ru-RU"/>
          </a:p>
        </p:txBody>
      </p:sp>
      <p:sp>
        <p:nvSpPr>
          <p:cNvPr id="26629" name="Rectangle 9"/>
          <p:cNvSpPr>
            <a:spLocks noChangeArrowheads="1"/>
          </p:cNvSpPr>
          <p:nvPr/>
        </p:nvSpPr>
        <p:spPr bwMode="auto">
          <a:xfrm>
            <a:off x="0" y="357166"/>
            <a:ext cx="9144000" cy="6001643"/>
          </a:xfrm>
          <a:prstGeom prst="rect">
            <a:avLst/>
          </a:prstGeom>
          <a:noFill/>
          <a:ln w="9525">
            <a:noFill/>
            <a:miter lim="800000"/>
            <a:headEnd/>
            <a:tailEnd/>
          </a:ln>
        </p:spPr>
        <p:txBody>
          <a:bodyPr anchor="ctr">
            <a:spAutoFit/>
          </a:bodyPr>
          <a:lstStyle/>
          <a:p>
            <a:pPr>
              <a:tabLst>
                <a:tab pos="457200" algn="l"/>
              </a:tabLst>
            </a:pPr>
            <a:r>
              <a:rPr lang="ru-RU" sz="2000" dirty="0" smtClean="0">
                <a:cs typeface="Times New Roman" pitchFamily="18" charset="0"/>
              </a:rPr>
              <a:t>	1</a:t>
            </a:r>
            <a:r>
              <a:rPr lang="ru-RU" sz="2000" dirty="0">
                <a:cs typeface="Times New Roman" pitchFamily="18" charset="0"/>
              </a:rPr>
              <a:t>. Мероприятия по обеспечению «техники безопасности» в помещениях (ограждение батарей отопительной системы, закрытие розеток в доступных детям местах, предупредительные этикетки на опасных жидкостях, хранение их в недоступных для детей местах).</a:t>
            </a:r>
            <a:endParaRPr lang="ru-RU" sz="2000" dirty="0"/>
          </a:p>
          <a:p>
            <a:pPr eaLnBrk="0" hangingPunct="0">
              <a:tabLst>
                <a:tab pos="457200" algn="l"/>
              </a:tabLst>
            </a:pPr>
            <a:r>
              <a:rPr lang="ru-RU" sz="2000" dirty="0" smtClean="0">
                <a:cs typeface="Times New Roman" pitchFamily="18" charset="0"/>
              </a:rPr>
              <a:t>	2</a:t>
            </a:r>
            <a:r>
              <a:rPr lang="ru-RU" sz="2000" dirty="0">
                <a:cs typeface="Times New Roman" pitchFamily="18" charset="0"/>
              </a:rPr>
              <a:t>. Постоянный надзор за детьми, организация интересных и безопасных игр и занятий, отвлекающих детей от опасных шалостей.</a:t>
            </a:r>
            <a:endParaRPr lang="ru-RU" sz="2000" dirty="0"/>
          </a:p>
          <a:p>
            <a:pPr eaLnBrk="0" hangingPunct="0">
              <a:tabLst>
                <a:tab pos="457200" algn="l"/>
              </a:tabLst>
            </a:pPr>
            <a:r>
              <a:rPr lang="ru-RU" sz="2000" dirty="0" smtClean="0">
                <a:cs typeface="Times New Roman" pitchFamily="18" charset="0"/>
              </a:rPr>
              <a:t>	3</a:t>
            </a:r>
            <a:r>
              <a:rPr lang="ru-RU" sz="2000" dirty="0">
                <a:cs typeface="Times New Roman" pitchFamily="18" charset="0"/>
              </a:rPr>
              <a:t>. Повседневное  и неустанное воспитание у детей навыков осмотрительного поведения и разумной осторожности</a:t>
            </a:r>
            <a:r>
              <a:rPr lang="ru-RU" sz="2000" dirty="0" smtClean="0">
                <a:cs typeface="Times New Roman" pitchFamily="18" charset="0"/>
              </a:rPr>
              <a:t>.</a:t>
            </a:r>
          </a:p>
          <a:p>
            <a:pPr eaLnBrk="0" hangingPunct="0">
              <a:tabLst>
                <a:tab pos="457200" algn="l"/>
              </a:tabLst>
            </a:pPr>
            <a:endParaRPr lang="ru-RU" sz="2000" dirty="0"/>
          </a:p>
          <a:p>
            <a:pPr eaLnBrk="0" hangingPunct="0">
              <a:tabLst>
                <a:tab pos="457200" algn="l"/>
              </a:tabLst>
            </a:pPr>
            <a:r>
              <a:rPr lang="ru-RU" sz="2000" b="1" u="sng" dirty="0">
                <a:cs typeface="Times New Roman" pitchFamily="18" charset="0"/>
              </a:rPr>
              <a:t> </a:t>
            </a:r>
            <a:r>
              <a:rPr lang="ru-RU" sz="2000" b="1" u="sng" dirty="0" smtClean="0">
                <a:cs typeface="Times New Roman" pitchFamily="18" charset="0"/>
              </a:rPr>
              <a:t>	Мерами </a:t>
            </a:r>
            <a:r>
              <a:rPr lang="ru-RU" sz="2000" b="1" u="sng" dirty="0">
                <a:cs typeface="Times New Roman" pitchFamily="18" charset="0"/>
              </a:rPr>
              <a:t>по предупреждению возможных ожогов у детей является:</a:t>
            </a:r>
            <a:endParaRPr lang="ru-RU" sz="2000" b="1" u="sng" dirty="0"/>
          </a:p>
          <a:p>
            <a:pPr eaLnBrk="0" hangingPunct="0">
              <a:buFont typeface="Wingdings" pitchFamily="2" charset="2"/>
              <a:buChar char="Ø"/>
              <a:tabLst>
                <a:tab pos="457200" algn="l"/>
              </a:tabLst>
            </a:pPr>
            <a:r>
              <a:rPr lang="ru-RU" sz="2000" dirty="0" smtClean="0">
                <a:cs typeface="Times New Roman" pitchFamily="18" charset="0"/>
              </a:rPr>
              <a:t> </a:t>
            </a:r>
            <a:r>
              <a:rPr lang="ru-RU" i="1" dirty="0" smtClean="0">
                <a:cs typeface="Times New Roman" pitchFamily="18" charset="0"/>
              </a:rPr>
              <a:t>хранение </a:t>
            </a:r>
            <a:r>
              <a:rPr lang="ru-RU" i="1" dirty="0">
                <a:cs typeface="Times New Roman" pitchFamily="18" charset="0"/>
              </a:rPr>
              <a:t>препаратов бытовой химии  (едкие кислоты, щелочи  и другие </a:t>
            </a:r>
            <a:r>
              <a:rPr lang="ru-RU" i="1" dirty="0" smtClean="0">
                <a:cs typeface="Times New Roman" pitchFamily="18" charset="0"/>
              </a:rPr>
              <a:t> </a:t>
            </a:r>
            <a:r>
              <a:rPr lang="ru-RU" i="1" dirty="0">
                <a:cs typeface="Times New Roman" pitchFamily="18" charset="0"/>
              </a:rPr>
              <a:t>активные вещества) в недоступных для детей местах;</a:t>
            </a:r>
            <a:endParaRPr lang="ru-RU" i="1" dirty="0"/>
          </a:p>
          <a:p>
            <a:pPr eaLnBrk="0" hangingPunct="0">
              <a:buFont typeface="Wingdings" pitchFamily="2" charset="2"/>
              <a:buChar char="Ø"/>
              <a:tabLst>
                <a:tab pos="457200" algn="l"/>
              </a:tabLst>
            </a:pPr>
            <a:r>
              <a:rPr lang="ru-RU" i="1" dirty="0" smtClean="0">
                <a:cs typeface="Times New Roman" pitchFamily="18" charset="0"/>
              </a:rPr>
              <a:t> осторожность </a:t>
            </a:r>
            <a:r>
              <a:rPr lang="ru-RU" i="1" dirty="0">
                <a:cs typeface="Times New Roman" pitchFamily="18" charset="0"/>
              </a:rPr>
              <a:t>во время кормления детей горячей пищей;</a:t>
            </a:r>
            <a:endParaRPr lang="ru-RU" i="1" dirty="0"/>
          </a:p>
          <a:p>
            <a:pPr eaLnBrk="0" hangingPunct="0">
              <a:buFont typeface="Wingdings" pitchFamily="2" charset="2"/>
              <a:buChar char="Ø"/>
              <a:tabLst>
                <a:tab pos="457200" algn="l"/>
              </a:tabLst>
            </a:pPr>
            <a:r>
              <a:rPr lang="ru-RU" i="1" dirty="0" smtClean="0">
                <a:cs typeface="Times New Roman" pitchFamily="18" charset="0"/>
              </a:rPr>
              <a:t> повышенное </a:t>
            </a:r>
            <a:r>
              <a:rPr lang="ru-RU" i="1" dirty="0">
                <a:cs typeface="Times New Roman" pitchFamily="18" charset="0"/>
              </a:rPr>
              <a:t>внимание и осторожность при переносе посуды с горячей жидкостью в тех местах, где внезапно могут появиться дети;</a:t>
            </a:r>
            <a:endParaRPr lang="ru-RU" i="1" dirty="0"/>
          </a:p>
          <a:p>
            <a:pPr eaLnBrk="0" hangingPunct="0">
              <a:buFont typeface="Wingdings" pitchFamily="2" charset="2"/>
              <a:buChar char="Ø"/>
              <a:tabLst>
                <a:tab pos="457200" algn="l"/>
              </a:tabLst>
            </a:pPr>
            <a:r>
              <a:rPr lang="ru-RU" i="1" dirty="0" smtClean="0">
                <a:cs typeface="Times New Roman" pitchFamily="18" charset="0"/>
              </a:rPr>
              <a:t> запрещение </a:t>
            </a:r>
            <a:r>
              <a:rPr lang="ru-RU" i="1" dirty="0">
                <a:cs typeface="Times New Roman" pitchFamily="18" charset="0"/>
              </a:rPr>
              <a:t>детям находиться во время раздачи пищи, мытья посуды;</a:t>
            </a:r>
            <a:endParaRPr lang="ru-RU" i="1" dirty="0"/>
          </a:p>
          <a:p>
            <a:pPr eaLnBrk="0" hangingPunct="0">
              <a:buFont typeface="Wingdings" pitchFamily="2" charset="2"/>
              <a:buChar char="Ø"/>
              <a:tabLst>
                <a:tab pos="457200" algn="l"/>
              </a:tabLst>
            </a:pPr>
            <a:r>
              <a:rPr lang="ru-RU" i="1" dirty="0" smtClean="0">
                <a:cs typeface="Times New Roman" pitchFamily="18" charset="0"/>
              </a:rPr>
              <a:t> постоянный </a:t>
            </a:r>
            <a:r>
              <a:rPr lang="ru-RU" i="1" dirty="0">
                <a:cs typeface="Times New Roman" pitchFamily="18" charset="0"/>
              </a:rPr>
              <a:t>надзор взрослых при проведении гигиенических процедур детей;</a:t>
            </a:r>
            <a:endParaRPr lang="ru-RU" i="1" dirty="0"/>
          </a:p>
          <a:p>
            <a:pPr eaLnBrk="0" hangingPunct="0">
              <a:buFont typeface="Wingdings" pitchFamily="2" charset="2"/>
              <a:buChar char="Ø"/>
              <a:tabLst>
                <a:tab pos="457200" algn="l"/>
              </a:tabLst>
            </a:pPr>
            <a:r>
              <a:rPr lang="ru-RU" i="1" dirty="0" smtClean="0">
                <a:cs typeface="Times New Roman" pitchFamily="18" charset="0"/>
              </a:rPr>
              <a:t> защита </a:t>
            </a:r>
            <a:r>
              <a:rPr lang="ru-RU" i="1" dirty="0">
                <a:cs typeface="Times New Roman" pitchFamily="18" charset="0"/>
              </a:rPr>
              <a:t>детей от горячих, накаленных предметов (например, обогревательных приборов, отопительных систем)</a:t>
            </a:r>
            <a:endParaRPr lang="ru-RU" i="1" dirty="0"/>
          </a:p>
          <a:p>
            <a:pPr eaLnBrk="0" hangingPunct="0">
              <a:tabLst>
                <a:tab pos="457200" algn="l"/>
              </a:tabLst>
            </a:pPr>
            <a:endParaRPr lang="ru-RU"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34682"/>
          </a:xfrm>
        </p:spPr>
        <p:txBody>
          <a:bodyPr>
            <a:normAutofit/>
          </a:bodyPr>
          <a:lstStyle/>
          <a:p>
            <a:endParaRPr lang="ru-RU" sz="9600" b="1" dirty="0">
              <a:solidFill>
                <a:srgbClr val="0070C0"/>
              </a:solidFill>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2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5508104" y="5445224"/>
            <a:ext cx="3384376" cy="461665"/>
          </a:xfrm>
          <a:prstGeom prst="rect">
            <a:avLst/>
          </a:prstGeom>
        </p:spPr>
        <p:txBody>
          <a:bodyPr wrap="square">
            <a:spAutoFit/>
          </a:bodyPr>
          <a:lstStyle/>
          <a:p>
            <a:endParaRPr lang="ru-RU" sz="2400" b="1" dirty="0" smtClean="0"/>
          </a:p>
        </p:txBody>
      </p:sp>
    </p:spTree>
    <p:extLst>
      <p:ext uri="{BB962C8B-B14F-4D97-AF65-F5344CB8AC3E}">
        <p14:creationId xmlns:p14="http://schemas.microsoft.com/office/powerpoint/2010/main" xmlns="" val="101976978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419</TotalTime>
  <Words>431</Words>
  <Application>Microsoft Office PowerPoint</Application>
  <PresentationFormat>Экран (4:3)</PresentationFormat>
  <Paragraphs>57</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Тема Office</vt:lpstr>
      <vt:lpstr>Профилактика травматизма и несчастных случаев</vt:lpstr>
      <vt:lpstr>Травма – внезапное воздействие различных внешних факторов на организм человека, приводящее к нарушению структуры, анатомической целостности тканей и физиологической функций.  Травматизм –совокупность травм, возникших в определенной группе населения за определенный отрезок времени.   Под детским травматизмом следует понимать совокупность внезапно возникших повреждений среди детей разного возраста.  </vt:lpstr>
      <vt:lpstr>Детские травмы разделяются на:  1) Грудной (с момента рождения до года) 2) Преддошкольный (от 1 года до 3 лет) 3) Дошкольный (от 3  до 7 лет) 4) Школьный (от 7 до 16 лет)</vt:lpstr>
      <vt:lpstr>Разделяют все случаи в зависимости от места  получения травмы.  1) Бытовой, или домашний травматизм  </vt:lpstr>
      <vt:lpstr>Наиболее часто встречающийся травматизм у детей – бытовой. </vt:lpstr>
      <vt:lpstr>Слайд 6</vt:lpstr>
      <vt:lpstr>2. Уличный травматизм </vt:lpstr>
      <vt:lpstr>3. Транспортный травматизм </vt:lpstr>
      <vt:lpstr>4. Школьный травматизм </vt:lpstr>
      <vt:lpstr>5. Спортивный травматизм </vt:lpstr>
      <vt:lpstr>Предупреждение травматизма.</vt:lpstr>
      <vt:lpstr>               2. Профилактика уличного  травматизма при пешеходном движении предусматривает:  1) рациональное планирование и благоустройство улиц и мостовых, надлежащий уход за ними (применение песка во время гололеда, заделка рытвин), освещение улиц и площадей, ограждение строящихся и ремонтируемых зданий;  2) рациональную организацию и регулирование уличного движения, строгий контроль за соблюдением правил уличного движения;  3) обеспечение хорошего технического состояния уличного транспорта, его безопасность (исправность автоматических дверей в автобусах и трамваях);  4) надзор за детьми и их досугом;  5) широкую воспитательную и разъяснительную работу с населением (печать, радио, телевидение, кино, лекции, доклады). Одной из важных мер по профилактике уличного травматизма является борьба с бытовым пьянством, поскольку уличные травмы часто получают лица в состоянии алкогольного опьянения. </vt:lpstr>
      <vt:lpstr>3. Для профилактики бытового травматизма  следует:  1) обеспечить правильный уход за грудными детьми и детьми преддошкольного возраста исключить возможность ожогов, не разрешать детям самостоятельно включать электроприборы, содержать электропроводку в надлежащем состоянии);  2) усилить надзор за школьниками в часы их досуга (оборудование мест для игр – детских комнат, игровых площадок, парков).  3) устранить технические погрешности в домовом хозяйстве;  4) прививать детям правильные трудовые навыки;  5) целенаправленно обучать их правилам поведения в местах общего пользования.  4. Лучшая профилактика водного травматизма - умение держаться на воде. Поэтому профилактика здесь одна - заплывы самых лучших юных пловцов должны проходить на глазах у взрослых.  </vt:lpstr>
      <vt:lpstr>Основные меры профилактики детского травматизма: недоступность спичек, хранение препаратов бытовой химии в недоступных для детей местах, осторожность во время кормления ребенка горячей жидкой пищей, повышенное внимание и осторожность при переносе посуды с горячей жидкостью в тех местах квартиры, где внезапно могут появиться дети, запрещение детям находится во время приготовления пищи, мытья посуды, стирки белья и других работ на кухне, постоянный надзор взрослых при купании детей, защита детей от горящих газовых плит, обогревательных приборов, обеспечение «техники безопасности» в жилых помещениях (ограждения батарей отопительной системы, закрытие розеток в доступных детям местах), организация интересных и безопасных игр и занятий, отвлекающих детей от опасных шалостей, обучение детей правилам дорожного движения. </vt:lpstr>
      <vt:lpstr>Оказание первой помощи.</vt:lpstr>
      <vt:lpstr>Первая помощь при поражении электрическим током    Если ребенок поражен электрическим током или получил ожоги от него, прежде всего отключите электричество и только после этого оказывайте первую помощь ребенку.    Если ребенок без сознания, держите его в тепле и немедленно обратитесь за медицинской помощью.    Если ребенку тяжело дышать или он не дышит, положите его на спину ровно, немного приподняв голову.     Закройте ноздри ребенка и энергично вдыхайте ему в рот, чтобы грудь ребенка поднималась. Сосчитайте до трех и повторите процедуру. Повторяйте до тех пор, пока дыхание не восстановится. </vt:lpstr>
      <vt:lpstr>Первая помощь при падениях и несчастных случаях на дороге     – Повреждения головы, позвоночника и шеи могут вызвать паралич и представляют серьезную угрозу для жизни. Ограничьте подвижность головы и спины, избегайте любых сгибов позвоночника, чтобы предотвратить дополнительные повреждения, и вызовите скорую медицинскую помощь.    – Если ребенок не может двигаться или испытывает острую боль, скорее всего, у него перелом костей. Зафиксируйте место перелома шиной или подручным материалом, после чего вызовите скорую медицинскую помощь.    – Если ребенок без сознания, держите его в тепле и вызовите скорую медицинскую помощь.    – При ушибах и растяжениях погрузите пораженные места в холодную воду или приложите на 15 минут лед. Лед предварительно положите в целлофановый пакет и оберните махровым полотенцем. При необходимости повторите процедуру, Холод уменьшит боль и снимет отеки. Успокойте ребенка. </vt:lpstr>
      <vt:lpstr>Первая помощь при порезах и ранах При небольших порезах и ранах: Промойте рану 3%-ной перекисью водорода, а при ее отсутствии - чистой (по возможности кипяченой охлажденной) водой с мылом. Высушите кожу вокруг раны, обработайте йодом. Закройте рану чистой марлей и наложите повязку. При серьезных порезах и ранах: Если кусочек стекла или другого предмета застрял в ране, не старайтесь удалить его. Это может привести к кровотечению или большому повреждению тканей.   Если у ребенка сильное кровотечение, поднимите пораженное место выше уровня груди и плотно прижмите рану (или место рядом с ней) подушкой или мягким свертком из чистой ткани. Продолжайте держать сверток или подушку, пока кровотечение не прекратится. Не кладите веществ растительного или животного происхождения на рану, поскольку это может вызвать инфицирование. Наложите на рану повязку. Повязка не должна быть слишком тугой. Отвезите ребенка в больницу или вызовите скорую медицинскую помощь. Спросите медицинского работника, надо ли сделать ребенку прививку от столбняка. </vt:lpstr>
      <vt:lpstr>Первая помощь при удушье      Если есть подозрение на повреждение шеи или головы, не двигайте голову ребенка.      Если ребенку тяжело дышать или он не дышит, положите его на спину ровно, немного подняв голову.         Держите ноздри ребенка закрытыми и вдыхайте ему в рот, делая искусственное дыхание. Повторяйте процедуру, пока ребенок не начнет дышать.      Если ребенок дышит, но находится без сознания, переверните его на бок, чтобы язык не мешал дышать.      Вызовите скорую медицинскую помощь. </vt:lpstr>
      <vt:lpstr>Первая помощь при отравлении      Если ребенок проглотил яд, не старайтесь вызвать рвоту, поскольку это может только осложнить положение.      Если яд попал на одежду или кожу ребенка, снимите одежду и промойте большим количеством воды. Несколько раз тщательно промойте кожу ребенка с мылом.      Если яд попал в глаза, промывайте их чистой водой по меньшей мере в течение 10 минут.      Немедленно отвезите ребенка в больницу или вызовите скорую медицинскую помощь.      Возьмите с собой образец ядовитого вещества или лекарства, которое принял ребенок, или емкость, в которой оно находилось. Ожидая помощи, держите ребенка в покое. </vt:lpstr>
      <vt:lpstr>Слайд 21</vt:lpstr>
      <vt:lpstr>Слайд 22</vt:lpstr>
      <vt:lpstr>Слайд 23</vt:lpstr>
      <vt:lpstr>Слайд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Детский травматизм</dc:title>
  <dc:creator>ПК</dc:creator>
  <cp:lastModifiedBy>travm_punkt1</cp:lastModifiedBy>
  <cp:revision>32</cp:revision>
  <dcterms:created xsi:type="dcterms:W3CDTF">2012-11-08T01:32:49Z</dcterms:created>
  <dcterms:modified xsi:type="dcterms:W3CDTF">2022-05-26T07:52:45Z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1745236</vt:lpwstr>
  </property>
  <property fmtid="{D5CDD505-2E9C-101B-9397-08002B2CF9AE}" name="NXPowerLiteSettings" pid="3">
    <vt:lpwstr>F7000400038000</vt:lpwstr>
  </property>
  <property fmtid="{D5CDD505-2E9C-101B-9397-08002B2CF9AE}" name="NXPowerLiteVersion" pid="4">
    <vt:lpwstr>S9.1.4</vt:lpwstr>
  </property>
</Properties>
</file>